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57" r:id="rId4"/>
    <p:sldId id="258" r:id="rId5"/>
    <p:sldId id="259" r:id="rId6"/>
    <p:sldId id="260" r:id="rId7"/>
    <p:sldId id="261" r:id="rId8"/>
    <p:sldId id="264" r:id="rId9"/>
    <p:sldId id="265" r:id="rId10"/>
    <p:sldId id="266" r:id="rId11"/>
    <p:sldId id="267" r:id="rId12"/>
    <p:sldId id="268" r:id="rId14"/>
    <p:sldId id="269" r:id="rId15"/>
    <p:sldId id="270" r:id="rId16"/>
    <p:sldId id="271" r:id="rId17"/>
    <p:sldId id="272" r:id="rId18"/>
    <p:sldId id="273" r:id="rId19"/>
    <p:sldId id="275" r:id="rId20"/>
    <p:sldId id="276" r:id="rId21"/>
    <p:sldId id="277" r:id="rId22"/>
    <p:sldId id="279" r:id="rId23"/>
    <p:sldId id="280" r:id="rId24"/>
    <p:sldId id="281" r:id="rId25"/>
    <p:sldId id="284" r:id="rId26"/>
    <p:sldId id="278" r:id="rId27"/>
    <p:sldId id="283" r:id="rId28"/>
    <p:sldId id="286" r:id="rId29"/>
    <p:sldId id="288" r:id="rId30"/>
    <p:sldId id="287" r:id="rId31"/>
    <p:sldId id="285"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豆瓣电影推荐</a:t>
            </a:r>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1353185" y="445135"/>
            <a:ext cx="3475990" cy="1066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数据清洗</a:t>
            </a:r>
            <a:endParaRPr lang="zh-CN" altLang="en-US" sz="4000"/>
          </a:p>
        </p:txBody>
      </p:sp>
      <p:sp>
        <p:nvSpPr>
          <p:cNvPr id="8" name="文本框 7"/>
          <p:cNvSpPr txBox="1"/>
          <p:nvPr/>
        </p:nvSpPr>
        <p:spPr>
          <a:xfrm>
            <a:off x="2190750" y="1892935"/>
            <a:ext cx="1090295" cy="368300"/>
          </a:xfrm>
          <a:prstGeom prst="rect">
            <a:avLst/>
          </a:prstGeom>
          <a:noFill/>
        </p:spPr>
        <p:txBody>
          <a:bodyPr wrap="square" rtlCol="0" anchor="t">
            <a:spAutoFit/>
          </a:bodyPr>
          <a:p>
            <a:r>
              <a:rPr lang="en-US" altLang="zh-CN"/>
              <a:t>P</a:t>
            </a:r>
            <a:r>
              <a:rPr lang="zh-CN" altLang="en-US"/>
              <a:t>andas</a:t>
            </a:r>
            <a:endParaRPr lang="zh-CN" altLang="en-US"/>
          </a:p>
        </p:txBody>
      </p:sp>
      <p:pic>
        <p:nvPicPr>
          <p:cNvPr id="5" name="图片 4"/>
          <p:cNvPicPr>
            <a:picLocks noChangeAspect="1"/>
          </p:cNvPicPr>
          <p:nvPr/>
        </p:nvPicPr>
        <p:blipFill>
          <a:blip r:embed="rId1"/>
          <a:stretch>
            <a:fillRect/>
          </a:stretch>
        </p:blipFill>
        <p:spPr>
          <a:xfrm>
            <a:off x="937895" y="1892935"/>
            <a:ext cx="819150" cy="895350"/>
          </a:xfrm>
          <a:prstGeom prst="rect">
            <a:avLst/>
          </a:prstGeom>
        </p:spPr>
      </p:pic>
      <p:cxnSp>
        <p:nvCxnSpPr>
          <p:cNvPr id="6" name="直接箭头连接符 5"/>
          <p:cNvCxnSpPr/>
          <p:nvPr/>
        </p:nvCxnSpPr>
        <p:spPr>
          <a:xfrm>
            <a:off x="1757045" y="2339340"/>
            <a:ext cx="1957070" cy="2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7" name="图片 6"/>
          <p:cNvPicPr>
            <a:picLocks noChangeAspect="1"/>
          </p:cNvPicPr>
          <p:nvPr/>
        </p:nvPicPr>
        <p:blipFill>
          <a:blip r:embed="rId2"/>
          <a:stretch>
            <a:fillRect/>
          </a:stretch>
        </p:blipFill>
        <p:spPr>
          <a:xfrm>
            <a:off x="3867785" y="1892935"/>
            <a:ext cx="704850" cy="914400"/>
          </a:xfrm>
          <a:prstGeom prst="rect">
            <a:avLst/>
          </a:prstGeom>
        </p:spPr>
      </p:pic>
      <p:sp>
        <p:nvSpPr>
          <p:cNvPr id="29" name="文本框 28"/>
          <p:cNvSpPr txBox="1"/>
          <p:nvPr/>
        </p:nvSpPr>
        <p:spPr>
          <a:xfrm>
            <a:off x="863600" y="2884170"/>
            <a:ext cx="967105" cy="306705"/>
          </a:xfrm>
          <a:prstGeom prst="rect">
            <a:avLst/>
          </a:prstGeom>
          <a:noFill/>
        </p:spPr>
        <p:txBody>
          <a:bodyPr wrap="square" rtlCol="0">
            <a:spAutoFit/>
          </a:bodyPr>
          <a:p>
            <a:r>
              <a:rPr lang="en-US" altLang="zh-CN" sz="1400">
                <a:sym typeface="+mn-ea"/>
              </a:rPr>
              <a:t>25452</a:t>
            </a:r>
            <a:r>
              <a:rPr lang="zh-CN" altLang="en-US" sz="1400">
                <a:sym typeface="+mn-ea"/>
              </a:rPr>
              <a:t>个</a:t>
            </a:r>
            <a:endParaRPr lang="zh-CN" altLang="en-US" sz="1400">
              <a:sym typeface="+mn-ea"/>
            </a:endParaRPr>
          </a:p>
        </p:txBody>
      </p:sp>
      <p:sp>
        <p:nvSpPr>
          <p:cNvPr id="9" name="文本框 8"/>
          <p:cNvSpPr txBox="1"/>
          <p:nvPr/>
        </p:nvSpPr>
        <p:spPr>
          <a:xfrm>
            <a:off x="3736340" y="2884170"/>
            <a:ext cx="967105" cy="306705"/>
          </a:xfrm>
          <a:prstGeom prst="rect">
            <a:avLst/>
          </a:prstGeom>
          <a:noFill/>
        </p:spPr>
        <p:txBody>
          <a:bodyPr wrap="square" rtlCol="0">
            <a:spAutoFit/>
          </a:bodyPr>
          <a:p>
            <a:r>
              <a:rPr lang="en-US" altLang="zh-CN" sz="1400">
                <a:sym typeface="+mn-ea"/>
              </a:rPr>
              <a:t>23544</a:t>
            </a:r>
            <a:r>
              <a:rPr lang="zh-CN" altLang="en-US" sz="1400">
                <a:sym typeface="+mn-ea"/>
              </a:rPr>
              <a:t>个</a:t>
            </a:r>
            <a:endParaRPr lang="zh-CN" altLang="en-US" sz="1400">
              <a:sym typeface="+mn-ea"/>
            </a:endParaRPr>
          </a:p>
        </p:txBody>
      </p:sp>
      <p:sp>
        <p:nvSpPr>
          <p:cNvPr id="16" name="左大括号 15"/>
          <p:cNvSpPr/>
          <p:nvPr/>
        </p:nvSpPr>
        <p:spPr>
          <a:xfrm>
            <a:off x="4787900" y="1537335"/>
            <a:ext cx="394970" cy="1804670"/>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8" name="矩形 17"/>
          <p:cNvSpPr/>
          <p:nvPr/>
        </p:nvSpPr>
        <p:spPr>
          <a:xfrm>
            <a:off x="5267960" y="1261110"/>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生成字典</a:t>
            </a:r>
            <a:endParaRPr lang="zh-CN" altLang="en-US" sz="1600">
              <a:sym typeface="+mn-ea"/>
            </a:endParaRPr>
          </a:p>
        </p:txBody>
      </p:sp>
      <p:sp>
        <p:nvSpPr>
          <p:cNvPr id="19" name="左大括号 18"/>
          <p:cNvSpPr/>
          <p:nvPr/>
        </p:nvSpPr>
        <p:spPr>
          <a:xfrm>
            <a:off x="6682105" y="850900"/>
            <a:ext cx="394970" cy="1410335"/>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20" name="文本框 19"/>
          <p:cNvSpPr txBox="1"/>
          <p:nvPr/>
        </p:nvSpPr>
        <p:spPr>
          <a:xfrm>
            <a:off x="7205345" y="756285"/>
            <a:ext cx="3693795" cy="1599565"/>
          </a:xfrm>
          <a:prstGeom prst="rect">
            <a:avLst/>
          </a:prstGeom>
          <a:noFill/>
        </p:spPr>
        <p:txBody>
          <a:bodyPr wrap="square" rtlCol="0" anchor="t">
            <a:spAutoFit/>
          </a:bodyPr>
          <a:p>
            <a:r>
              <a:rPr lang="zh-CN" altLang="en-US" sz="1400"/>
              <a:t>电影</a:t>
            </a:r>
            <a:r>
              <a:rPr lang="en-US" altLang="zh-CN" sz="1400"/>
              <a:t>-</a:t>
            </a:r>
            <a:r>
              <a:rPr lang="zh-CN" altLang="en-US" sz="1400"/>
              <a:t>索引字典： 23544</a:t>
            </a:r>
            <a:endParaRPr lang="zh-CN" altLang="en-US" sz="1400"/>
          </a:p>
          <a:p>
            <a:r>
              <a:rPr lang="zh-CN" sz="1400">
                <a:sym typeface="+mn-ea"/>
              </a:rPr>
              <a:t>导演</a:t>
            </a:r>
            <a:r>
              <a:rPr lang="en-US" altLang="zh-CN" sz="1400">
                <a:sym typeface="+mn-ea"/>
              </a:rPr>
              <a:t>-</a:t>
            </a:r>
            <a:r>
              <a:rPr lang="zh-CN" altLang="en-US" sz="1400">
                <a:sym typeface="+mn-ea"/>
              </a:rPr>
              <a:t>索引字典： </a:t>
            </a:r>
            <a:r>
              <a:rPr lang="zh-CN" altLang="en-US" sz="1400"/>
              <a:t>10901</a:t>
            </a:r>
            <a:endParaRPr lang="zh-CN" altLang="en-US" sz="1400"/>
          </a:p>
          <a:p>
            <a:r>
              <a:rPr lang="zh-CN" altLang="en-US" sz="1400"/>
              <a:t>编剧</a:t>
            </a:r>
            <a:r>
              <a:rPr lang="en-US" altLang="zh-CN" sz="1400"/>
              <a:t>-</a:t>
            </a:r>
            <a:r>
              <a:rPr lang="zh-CN" altLang="en-US" sz="1400"/>
              <a:t>索引字典： 8670</a:t>
            </a:r>
            <a:endParaRPr lang="zh-CN" altLang="en-US" sz="1400"/>
          </a:p>
          <a:p>
            <a:r>
              <a:rPr lang="zh-CN" altLang="en-US" sz="1400"/>
              <a:t>演员</a:t>
            </a:r>
            <a:r>
              <a:rPr lang="en-US" altLang="zh-CN" sz="1400"/>
              <a:t>-</a:t>
            </a:r>
            <a:r>
              <a:rPr lang="zh-CN" altLang="en-US" sz="1400"/>
              <a:t>索引字典： 19156</a:t>
            </a:r>
            <a:endParaRPr lang="zh-CN" altLang="en-US" sz="1400"/>
          </a:p>
          <a:p>
            <a:r>
              <a:rPr lang="zh-CN" altLang="en-US" sz="1400"/>
              <a:t>类型</a:t>
            </a:r>
            <a:r>
              <a:rPr lang="en-US" altLang="zh-CN" sz="1400"/>
              <a:t>-</a:t>
            </a:r>
            <a:r>
              <a:rPr lang="zh-CN" altLang="en-US" sz="1400"/>
              <a:t>索引字典： 34</a:t>
            </a:r>
            <a:endParaRPr lang="zh-CN" altLang="en-US" sz="1400"/>
          </a:p>
          <a:p>
            <a:r>
              <a:rPr lang="zh-CN" altLang="en-US" sz="1400"/>
              <a:t>地区</a:t>
            </a:r>
            <a:r>
              <a:rPr lang="en-US" altLang="zh-CN" sz="1400"/>
              <a:t>-</a:t>
            </a:r>
            <a:r>
              <a:rPr lang="zh-CN" altLang="en-US" sz="1400"/>
              <a:t>索引字典： 121</a:t>
            </a:r>
            <a:endParaRPr lang="zh-CN" altLang="en-US" sz="1400"/>
          </a:p>
          <a:p>
            <a:r>
              <a:rPr lang="zh-CN" altLang="en-US" sz="1400"/>
              <a:t>语言</a:t>
            </a:r>
            <a:r>
              <a:rPr lang="en-US" altLang="zh-CN" sz="1400"/>
              <a:t>-</a:t>
            </a:r>
            <a:r>
              <a:rPr lang="zh-CN" altLang="en-US" sz="1400"/>
              <a:t>索引字典： 161</a:t>
            </a:r>
            <a:endParaRPr lang="zh-CN" altLang="en-US" sz="1400"/>
          </a:p>
        </p:txBody>
      </p:sp>
      <p:sp>
        <p:nvSpPr>
          <p:cNvPr id="21" name="矩形 20"/>
          <p:cNvSpPr/>
          <p:nvPr/>
        </p:nvSpPr>
        <p:spPr>
          <a:xfrm>
            <a:off x="5267960" y="3190875"/>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统计数据</a:t>
            </a:r>
            <a:endParaRPr lang="zh-CN" altLang="en-US" sz="1600">
              <a:sym typeface="+mn-ea"/>
            </a:endParaRPr>
          </a:p>
        </p:txBody>
      </p:sp>
      <p:sp>
        <p:nvSpPr>
          <p:cNvPr id="22" name="左大括号 21"/>
          <p:cNvSpPr/>
          <p:nvPr/>
        </p:nvSpPr>
        <p:spPr>
          <a:xfrm>
            <a:off x="6682105" y="2620010"/>
            <a:ext cx="394970" cy="1487805"/>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23" name="文本框 22"/>
          <p:cNvSpPr txBox="1"/>
          <p:nvPr/>
        </p:nvSpPr>
        <p:spPr>
          <a:xfrm>
            <a:off x="7205345" y="2571750"/>
            <a:ext cx="1730375" cy="1599565"/>
          </a:xfrm>
          <a:prstGeom prst="rect">
            <a:avLst/>
          </a:prstGeom>
          <a:noFill/>
        </p:spPr>
        <p:txBody>
          <a:bodyPr wrap="square" rtlCol="0" anchor="t">
            <a:spAutoFit/>
          </a:bodyPr>
          <a:p>
            <a:r>
              <a:rPr lang="zh-CN" altLang="en-US" sz="1400"/>
              <a:t>类型分组统计：</a:t>
            </a:r>
            <a:endParaRPr lang="zh-CN" altLang="en-US" sz="1400"/>
          </a:p>
          <a:p>
            <a:endParaRPr lang="zh-CN" altLang="en-US" sz="1400"/>
          </a:p>
          <a:p>
            <a:r>
              <a:rPr lang="zh-CN" altLang="en-US" sz="1400"/>
              <a:t>地区</a:t>
            </a:r>
            <a:r>
              <a:rPr lang="zh-CN" altLang="en-US" sz="1400">
                <a:sym typeface="+mn-ea"/>
              </a:rPr>
              <a:t>分组统计</a:t>
            </a:r>
            <a:r>
              <a:rPr lang="zh-CN" altLang="en-US" sz="1400"/>
              <a:t>： </a:t>
            </a:r>
            <a:endParaRPr lang="zh-CN" altLang="en-US" sz="1400"/>
          </a:p>
          <a:p>
            <a:endParaRPr lang="zh-CN" altLang="en-US" sz="1400"/>
          </a:p>
          <a:p>
            <a:r>
              <a:rPr lang="zh-CN" altLang="en-US" sz="1400"/>
              <a:t>语言</a:t>
            </a:r>
            <a:r>
              <a:rPr lang="zh-CN" altLang="en-US" sz="1400">
                <a:sym typeface="+mn-ea"/>
              </a:rPr>
              <a:t>分组统计</a:t>
            </a:r>
            <a:r>
              <a:rPr lang="zh-CN" altLang="en-US" sz="1400"/>
              <a:t>：</a:t>
            </a:r>
            <a:endParaRPr lang="zh-CN" altLang="en-US" sz="1400"/>
          </a:p>
          <a:p>
            <a:endParaRPr lang="zh-CN" altLang="en-US" sz="1400"/>
          </a:p>
          <a:p>
            <a:r>
              <a:rPr lang="zh-CN" altLang="en-US" sz="1400">
                <a:sym typeface="+mn-ea"/>
              </a:rPr>
              <a:t>片长分组统计：</a:t>
            </a:r>
            <a:r>
              <a:rPr lang="zh-CN" altLang="en-US" sz="1400"/>
              <a:t> </a:t>
            </a:r>
            <a:endParaRPr lang="zh-CN" altLang="en-US" sz="1400"/>
          </a:p>
        </p:txBody>
      </p:sp>
      <p:pic>
        <p:nvPicPr>
          <p:cNvPr id="24" name="图片 23"/>
          <p:cNvPicPr>
            <a:picLocks noChangeAspect="1"/>
          </p:cNvPicPr>
          <p:nvPr/>
        </p:nvPicPr>
        <p:blipFill>
          <a:blip r:embed="rId3"/>
          <a:stretch>
            <a:fillRect/>
          </a:stretch>
        </p:blipFill>
        <p:spPr>
          <a:xfrm>
            <a:off x="8886190" y="2355850"/>
            <a:ext cx="366395" cy="519430"/>
          </a:xfrm>
          <a:prstGeom prst="rect">
            <a:avLst/>
          </a:prstGeom>
        </p:spPr>
      </p:pic>
      <p:pic>
        <p:nvPicPr>
          <p:cNvPr id="25" name="图片 24"/>
          <p:cNvPicPr>
            <a:picLocks noChangeAspect="1"/>
          </p:cNvPicPr>
          <p:nvPr/>
        </p:nvPicPr>
        <p:blipFill>
          <a:blip r:embed="rId4"/>
          <a:stretch>
            <a:fillRect/>
          </a:stretch>
        </p:blipFill>
        <p:spPr>
          <a:xfrm>
            <a:off x="8886190" y="2922905"/>
            <a:ext cx="352425" cy="564515"/>
          </a:xfrm>
          <a:prstGeom prst="rect">
            <a:avLst/>
          </a:prstGeom>
        </p:spPr>
      </p:pic>
      <p:pic>
        <p:nvPicPr>
          <p:cNvPr id="26" name="图片 25"/>
          <p:cNvPicPr>
            <a:picLocks noChangeAspect="1"/>
          </p:cNvPicPr>
          <p:nvPr/>
        </p:nvPicPr>
        <p:blipFill>
          <a:blip r:embed="rId5"/>
          <a:stretch>
            <a:fillRect/>
          </a:stretch>
        </p:blipFill>
        <p:spPr>
          <a:xfrm>
            <a:off x="8881745" y="3566160"/>
            <a:ext cx="341630" cy="541655"/>
          </a:xfrm>
          <a:prstGeom prst="rect">
            <a:avLst/>
          </a:prstGeom>
        </p:spPr>
      </p:pic>
      <p:pic>
        <p:nvPicPr>
          <p:cNvPr id="27" name="图片 26"/>
          <p:cNvPicPr>
            <a:picLocks noChangeAspect="1"/>
          </p:cNvPicPr>
          <p:nvPr/>
        </p:nvPicPr>
        <p:blipFill>
          <a:blip r:embed="rId6"/>
          <a:stretch>
            <a:fillRect/>
          </a:stretch>
        </p:blipFill>
        <p:spPr>
          <a:xfrm>
            <a:off x="8919210" y="4206875"/>
            <a:ext cx="324485" cy="398780"/>
          </a:xfrm>
          <a:prstGeom prst="rect">
            <a:avLst/>
          </a:prstGeom>
        </p:spPr>
      </p:pic>
      <p:pic>
        <p:nvPicPr>
          <p:cNvPr id="28" name="图片 27"/>
          <p:cNvPicPr>
            <a:picLocks noChangeAspect="1"/>
          </p:cNvPicPr>
          <p:nvPr/>
        </p:nvPicPr>
        <p:blipFill>
          <a:blip r:embed="rId7"/>
          <a:stretch>
            <a:fillRect/>
          </a:stretch>
        </p:blipFill>
        <p:spPr>
          <a:xfrm>
            <a:off x="9746615" y="5354320"/>
            <a:ext cx="714375" cy="866775"/>
          </a:xfrm>
          <a:prstGeom prst="rect">
            <a:avLst/>
          </a:prstGeom>
        </p:spPr>
      </p:pic>
      <p:sp>
        <p:nvSpPr>
          <p:cNvPr id="30" name="文本框 29"/>
          <p:cNvSpPr txBox="1"/>
          <p:nvPr/>
        </p:nvSpPr>
        <p:spPr>
          <a:xfrm>
            <a:off x="311785" y="1948180"/>
            <a:ext cx="551815" cy="840105"/>
          </a:xfrm>
          <a:prstGeom prst="rect">
            <a:avLst/>
          </a:prstGeom>
          <a:noFill/>
        </p:spPr>
        <p:txBody>
          <a:bodyPr vert="eaVert" wrap="square" rtlCol="0">
            <a:spAutoFit/>
          </a:bodyPr>
          <a:p>
            <a:r>
              <a:rPr lang="zh-CN" altLang="en-US" sz="2400" b="1"/>
              <a:t>电影</a:t>
            </a:r>
            <a:endParaRPr lang="zh-CN" altLang="en-US" sz="2400" b="1"/>
          </a:p>
        </p:txBody>
      </p:sp>
      <p:sp>
        <p:nvSpPr>
          <p:cNvPr id="31" name="文本框 30"/>
          <p:cNvSpPr txBox="1"/>
          <p:nvPr/>
        </p:nvSpPr>
        <p:spPr>
          <a:xfrm>
            <a:off x="10547985" y="5354320"/>
            <a:ext cx="551815" cy="840105"/>
          </a:xfrm>
          <a:prstGeom prst="rect">
            <a:avLst/>
          </a:prstGeom>
          <a:noFill/>
        </p:spPr>
        <p:txBody>
          <a:bodyPr vert="eaVert" wrap="square" rtlCol="0">
            <a:spAutoFit/>
          </a:bodyPr>
          <a:p>
            <a:r>
              <a:rPr lang="zh-CN" altLang="en-US" sz="2400" b="1"/>
              <a:t>用户</a:t>
            </a:r>
            <a:endParaRPr lang="zh-CN" altLang="en-US" sz="2400" b="1"/>
          </a:p>
        </p:txBody>
      </p:sp>
      <p:sp>
        <p:nvSpPr>
          <p:cNvPr id="32" name="文本框 31"/>
          <p:cNvSpPr txBox="1"/>
          <p:nvPr/>
        </p:nvSpPr>
        <p:spPr>
          <a:xfrm>
            <a:off x="8507095" y="5354320"/>
            <a:ext cx="1090295" cy="368300"/>
          </a:xfrm>
          <a:prstGeom prst="rect">
            <a:avLst/>
          </a:prstGeom>
          <a:noFill/>
        </p:spPr>
        <p:txBody>
          <a:bodyPr wrap="square" rtlCol="0" anchor="t">
            <a:spAutoFit/>
          </a:bodyPr>
          <a:p>
            <a:r>
              <a:rPr lang="en-US" altLang="zh-CN"/>
              <a:t>P</a:t>
            </a:r>
            <a:r>
              <a:rPr lang="zh-CN" altLang="en-US"/>
              <a:t>andas</a:t>
            </a:r>
            <a:endParaRPr lang="zh-CN" altLang="en-US"/>
          </a:p>
        </p:txBody>
      </p:sp>
      <p:cxnSp>
        <p:nvCxnSpPr>
          <p:cNvPr id="34" name="直接箭头连接符 33"/>
          <p:cNvCxnSpPr/>
          <p:nvPr/>
        </p:nvCxnSpPr>
        <p:spPr>
          <a:xfrm flipH="1">
            <a:off x="8252460" y="5797550"/>
            <a:ext cx="143129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5" name="文本框 34"/>
          <p:cNvSpPr txBox="1"/>
          <p:nvPr/>
        </p:nvSpPr>
        <p:spPr>
          <a:xfrm>
            <a:off x="9683750" y="6318250"/>
            <a:ext cx="967105" cy="306705"/>
          </a:xfrm>
          <a:prstGeom prst="rect">
            <a:avLst/>
          </a:prstGeom>
          <a:noFill/>
        </p:spPr>
        <p:txBody>
          <a:bodyPr wrap="square" rtlCol="0">
            <a:spAutoFit/>
          </a:bodyPr>
          <a:p>
            <a:r>
              <a:rPr lang="en-US" sz="1400">
                <a:sym typeface="+mn-ea"/>
              </a:rPr>
              <a:t>1587</a:t>
            </a:r>
            <a:r>
              <a:rPr lang="zh-CN" altLang="en-US" sz="1400">
                <a:sym typeface="+mn-ea"/>
              </a:rPr>
              <a:t>个</a:t>
            </a:r>
            <a:endParaRPr lang="zh-CN" altLang="en-US" sz="1400">
              <a:sym typeface="+mn-ea"/>
            </a:endParaRPr>
          </a:p>
        </p:txBody>
      </p:sp>
      <p:pic>
        <p:nvPicPr>
          <p:cNvPr id="36" name="图片 35"/>
          <p:cNvPicPr>
            <a:picLocks noChangeAspect="1"/>
          </p:cNvPicPr>
          <p:nvPr/>
        </p:nvPicPr>
        <p:blipFill>
          <a:blip r:embed="rId8"/>
          <a:stretch>
            <a:fillRect/>
          </a:stretch>
        </p:blipFill>
        <p:spPr>
          <a:xfrm>
            <a:off x="7372985" y="5392420"/>
            <a:ext cx="790575" cy="828675"/>
          </a:xfrm>
          <a:prstGeom prst="rect">
            <a:avLst/>
          </a:prstGeom>
        </p:spPr>
      </p:pic>
      <p:sp>
        <p:nvSpPr>
          <p:cNvPr id="37" name="文本框 36"/>
          <p:cNvSpPr txBox="1"/>
          <p:nvPr/>
        </p:nvSpPr>
        <p:spPr>
          <a:xfrm>
            <a:off x="7285355" y="6318250"/>
            <a:ext cx="967105" cy="306705"/>
          </a:xfrm>
          <a:prstGeom prst="rect">
            <a:avLst/>
          </a:prstGeom>
          <a:noFill/>
        </p:spPr>
        <p:txBody>
          <a:bodyPr wrap="square" rtlCol="0">
            <a:spAutoFit/>
          </a:bodyPr>
          <a:p>
            <a:r>
              <a:rPr lang="en-US" sz="1400">
                <a:sym typeface="+mn-ea"/>
              </a:rPr>
              <a:t>1578</a:t>
            </a:r>
            <a:r>
              <a:rPr lang="zh-CN" altLang="en-US" sz="1400">
                <a:sym typeface="+mn-ea"/>
              </a:rPr>
              <a:t>个</a:t>
            </a:r>
            <a:endParaRPr lang="zh-CN" altLang="en-US" sz="1400">
              <a:sym typeface="+mn-ea"/>
            </a:endParaRPr>
          </a:p>
        </p:txBody>
      </p:sp>
      <p:sp>
        <p:nvSpPr>
          <p:cNvPr id="39" name="右大括号 38"/>
          <p:cNvSpPr/>
          <p:nvPr/>
        </p:nvSpPr>
        <p:spPr>
          <a:xfrm>
            <a:off x="6682105" y="4936490"/>
            <a:ext cx="523240" cy="1450975"/>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40" name="矩形 39"/>
          <p:cNvSpPr/>
          <p:nvPr/>
        </p:nvSpPr>
        <p:spPr>
          <a:xfrm>
            <a:off x="5434330" y="6194425"/>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生成字典</a:t>
            </a:r>
            <a:endParaRPr lang="zh-CN" altLang="en-US" sz="1600">
              <a:sym typeface="+mn-ea"/>
            </a:endParaRPr>
          </a:p>
        </p:txBody>
      </p:sp>
      <p:sp>
        <p:nvSpPr>
          <p:cNvPr id="41" name="文本框 40"/>
          <p:cNvSpPr txBox="1"/>
          <p:nvPr/>
        </p:nvSpPr>
        <p:spPr>
          <a:xfrm>
            <a:off x="3131185" y="6248400"/>
            <a:ext cx="2177415" cy="306705"/>
          </a:xfrm>
          <a:prstGeom prst="rect">
            <a:avLst/>
          </a:prstGeom>
          <a:noFill/>
        </p:spPr>
        <p:txBody>
          <a:bodyPr wrap="square" rtlCol="0" anchor="t">
            <a:spAutoFit/>
          </a:bodyPr>
          <a:p>
            <a:r>
              <a:rPr lang="zh-CN" altLang="en-US" sz="1400"/>
              <a:t>用户</a:t>
            </a:r>
            <a:r>
              <a:rPr lang="en-US" altLang="zh-CN" sz="1400"/>
              <a:t>-</a:t>
            </a:r>
            <a:r>
              <a:rPr lang="zh-CN" altLang="en-US" sz="1400"/>
              <a:t>索引字典： </a:t>
            </a:r>
            <a:r>
              <a:rPr lang="en-US" sz="1400">
                <a:sym typeface="+mn-ea"/>
              </a:rPr>
              <a:t>1578</a:t>
            </a:r>
            <a:endParaRPr lang="en-US" altLang="en-US" sz="1400">
              <a:sym typeface="+mn-ea"/>
            </a:endParaRPr>
          </a:p>
        </p:txBody>
      </p:sp>
      <p:sp>
        <p:nvSpPr>
          <p:cNvPr id="42" name="矩形 41"/>
          <p:cNvSpPr/>
          <p:nvPr/>
        </p:nvSpPr>
        <p:spPr>
          <a:xfrm>
            <a:off x="5434330" y="4811395"/>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统计数据</a:t>
            </a:r>
            <a:endParaRPr lang="zh-CN" altLang="en-US" sz="1600">
              <a:sym typeface="+mn-ea"/>
            </a:endParaRPr>
          </a:p>
        </p:txBody>
      </p:sp>
      <p:sp>
        <p:nvSpPr>
          <p:cNvPr id="43" name="右大括号 42"/>
          <p:cNvSpPr/>
          <p:nvPr/>
        </p:nvSpPr>
        <p:spPr>
          <a:xfrm>
            <a:off x="4912360" y="3987800"/>
            <a:ext cx="355600" cy="2007870"/>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47" name="文本框 46"/>
          <p:cNvSpPr txBox="1"/>
          <p:nvPr/>
        </p:nvSpPr>
        <p:spPr>
          <a:xfrm>
            <a:off x="736600" y="5434965"/>
            <a:ext cx="4051300" cy="521970"/>
          </a:xfrm>
          <a:prstGeom prst="rect">
            <a:avLst/>
          </a:prstGeom>
          <a:noFill/>
        </p:spPr>
        <p:txBody>
          <a:bodyPr wrap="square" rtlCol="0" anchor="t">
            <a:spAutoFit/>
          </a:bodyPr>
          <a:p>
            <a:r>
              <a:rPr lang="zh-CN" altLang="en-US" sz="1400"/>
              <a:t>按照用户所有电影平均分、不同类型电影个数以及平均分生成一个用户表</a:t>
            </a:r>
            <a:endParaRPr lang="zh-CN" altLang="en-US" sz="1400"/>
          </a:p>
        </p:txBody>
      </p:sp>
      <p:pic>
        <p:nvPicPr>
          <p:cNvPr id="49" name="图片 48"/>
          <p:cNvPicPr>
            <a:picLocks noChangeAspect="1"/>
          </p:cNvPicPr>
          <p:nvPr/>
        </p:nvPicPr>
        <p:blipFill>
          <a:blip r:embed="rId9"/>
          <a:stretch>
            <a:fillRect/>
          </a:stretch>
        </p:blipFill>
        <p:spPr>
          <a:xfrm>
            <a:off x="789940" y="3987800"/>
            <a:ext cx="3997960" cy="14471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数据清洗</a:t>
            </a:r>
            <a:endParaRPr lang="zh-CN" altLang="en-US" sz="4000"/>
          </a:p>
        </p:txBody>
      </p:sp>
      <p:sp>
        <p:nvSpPr>
          <p:cNvPr id="11" name="文本框 10"/>
          <p:cNvSpPr txBox="1"/>
          <p:nvPr/>
        </p:nvSpPr>
        <p:spPr>
          <a:xfrm>
            <a:off x="4319270" y="1765300"/>
            <a:ext cx="1235710" cy="368300"/>
          </a:xfrm>
          <a:prstGeom prst="rect">
            <a:avLst/>
          </a:prstGeom>
          <a:noFill/>
        </p:spPr>
        <p:txBody>
          <a:bodyPr wrap="square" rtlCol="0" anchor="t">
            <a:spAutoFit/>
          </a:bodyPr>
          <a:p>
            <a:r>
              <a:rPr lang="en-US" altLang="zh-CN"/>
              <a:t>Numpy</a:t>
            </a:r>
            <a:endParaRPr lang="en-US" altLang="zh-CN"/>
          </a:p>
        </p:txBody>
      </p:sp>
      <p:pic>
        <p:nvPicPr>
          <p:cNvPr id="7" name="图片 6"/>
          <p:cNvPicPr>
            <a:picLocks noChangeAspect="1"/>
          </p:cNvPicPr>
          <p:nvPr/>
        </p:nvPicPr>
        <p:blipFill>
          <a:blip r:embed="rId1"/>
          <a:stretch>
            <a:fillRect/>
          </a:stretch>
        </p:blipFill>
        <p:spPr>
          <a:xfrm>
            <a:off x="679450" y="1748155"/>
            <a:ext cx="655955" cy="900430"/>
          </a:xfrm>
          <a:prstGeom prst="rect">
            <a:avLst/>
          </a:prstGeom>
        </p:spPr>
      </p:pic>
      <p:cxnSp>
        <p:nvCxnSpPr>
          <p:cNvPr id="6" name="直接箭头连接符 5"/>
          <p:cNvCxnSpPr/>
          <p:nvPr/>
        </p:nvCxnSpPr>
        <p:spPr>
          <a:xfrm>
            <a:off x="4152265" y="2249170"/>
            <a:ext cx="1569085" cy="2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24" name="图片 23"/>
          <p:cNvPicPr>
            <a:picLocks noChangeAspect="1"/>
          </p:cNvPicPr>
          <p:nvPr/>
        </p:nvPicPr>
        <p:blipFill>
          <a:blip r:embed="rId2"/>
          <a:stretch>
            <a:fillRect/>
          </a:stretch>
        </p:blipFill>
        <p:spPr>
          <a:xfrm>
            <a:off x="1430020" y="1765300"/>
            <a:ext cx="622935" cy="883920"/>
          </a:xfrm>
          <a:prstGeom prst="rect">
            <a:avLst/>
          </a:prstGeom>
        </p:spPr>
      </p:pic>
      <p:pic>
        <p:nvPicPr>
          <p:cNvPr id="25" name="图片 24"/>
          <p:cNvPicPr>
            <a:picLocks noChangeAspect="1"/>
          </p:cNvPicPr>
          <p:nvPr/>
        </p:nvPicPr>
        <p:blipFill>
          <a:blip r:embed="rId3"/>
          <a:stretch>
            <a:fillRect/>
          </a:stretch>
        </p:blipFill>
        <p:spPr>
          <a:xfrm>
            <a:off x="2136775" y="1746250"/>
            <a:ext cx="575310" cy="902335"/>
          </a:xfrm>
          <a:prstGeom prst="rect">
            <a:avLst/>
          </a:prstGeom>
        </p:spPr>
      </p:pic>
      <p:pic>
        <p:nvPicPr>
          <p:cNvPr id="26" name="图片 25"/>
          <p:cNvPicPr>
            <a:picLocks noChangeAspect="1"/>
          </p:cNvPicPr>
          <p:nvPr/>
        </p:nvPicPr>
        <p:blipFill>
          <a:blip r:embed="rId4"/>
          <a:stretch>
            <a:fillRect/>
          </a:stretch>
        </p:blipFill>
        <p:spPr>
          <a:xfrm>
            <a:off x="2783840" y="1765300"/>
            <a:ext cx="548640" cy="869950"/>
          </a:xfrm>
          <a:prstGeom prst="rect">
            <a:avLst/>
          </a:prstGeom>
        </p:spPr>
      </p:pic>
      <p:pic>
        <p:nvPicPr>
          <p:cNvPr id="27" name="图片 26"/>
          <p:cNvPicPr>
            <a:picLocks noChangeAspect="1"/>
          </p:cNvPicPr>
          <p:nvPr/>
        </p:nvPicPr>
        <p:blipFill>
          <a:blip r:embed="rId5"/>
          <a:stretch>
            <a:fillRect/>
          </a:stretch>
        </p:blipFill>
        <p:spPr>
          <a:xfrm>
            <a:off x="3404235" y="1750060"/>
            <a:ext cx="657225" cy="918210"/>
          </a:xfrm>
          <a:prstGeom prst="rect">
            <a:avLst/>
          </a:prstGeom>
        </p:spPr>
      </p:pic>
      <p:sp>
        <p:nvSpPr>
          <p:cNvPr id="19" name="矩形 18"/>
          <p:cNvSpPr/>
          <p:nvPr/>
        </p:nvSpPr>
        <p:spPr>
          <a:xfrm>
            <a:off x="5805170" y="1255395"/>
            <a:ext cx="5548630" cy="180340"/>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09820" y="1192530"/>
            <a:ext cx="786130" cy="306705"/>
          </a:xfrm>
          <a:prstGeom prst="rect">
            <a:avLst/>
          </a:prstGeom>
          <a:noFill/>
        </p:spPr>
        <p:txBody>
          <a:bodyPr wrap="square" rtlCol="0" anchor="t">
            <a:spAutoFit/>
          </a:bodyPr>
          <a:p>
            <a:r>
              <a:rPr lang="zh-CN" altLang="en-US" sz="1400"/>
              <a:t>323维</a:t>
            </a:r>
            <a:endParaRPr lang="zh-CN" altLang="en-US" sz="1400"/>
          </a:p>
        </p:txBody>
      </p:sp>
      <p:cxnSp>
        <p:nvCxnSpPr>
          <p:cNvPr id="9" name="直接箭头连接符 8"/>
          <p:cNvCxnSpPr/>
          <p:nvPr/>
        </p:nvCxnSpPr>
        <p:spPr>
          <a:xfrm flipV="1">
            <a:off x="5967095" y="87122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6" name="文本框 15"/>
          <p:cNvSpPr txBox="1"/>
          <p:nvPr/>
        </p:nvSpPr>
        <p:spPr>
          <a:xfrm>
            <a:off x="5608955" y="564515"/>
            <a:ext cx="890270" cy="306705"/>
          </a:xfrm>
          <a:prstGeom prst="rect">
            <a:avLst/>
          </a:prstGeom>
          <a:noFill/>
        </p:spPr>
        <p:txBody>
          <a:bodyPr wrap="square" rtlCol="0">
            <a:spAutoFit/>
          </a:bodyPr>
          <a:p>
            <a:r>
              <a:rPr lang="zh-CN" altLang="en-US" sz="1400">
                <a:sym typeface="+mn-ea"/>
              </a:rPr>
              <a:t>投票数</a:t>
            </a:r>
            <a:r>
              <a:rPr lang="en-US" altLang="zh-CN" sz="1400">
                <a:sym typeface="+mn-ea"/>
              </a:rPr>
              <a:t>1</a:t>
            </a:r>
            <a:endParaRPr lang="en-US" altLang="zh-CN" sz="1400">
              <a:sym typeface="+mn-ea"/>
            </a:endParaRPr>
          </a:p>
        </p:txBody>
      </p:sp>
      <p:sp>
        <p:nvSpPr>
          <p:cNvPr id="21" name="文本框 20"/>
          <p:cNvSpPr txBox="1"/>
          <p:nvPr/>
        </p:nvSpPr>
        <p:spPr>
          <a:xfrm>
            <a:off x="5695950" y="1746250"/>
            <a:ext cx="1638935" cy="306705"/>
          </a:xfrm>
          <a:prstGeom prst="rect">
            <a:avLst/>
          </a:prstGeom>
          <a:noFill/>
        </p:spPr>
        <p:txBody>
          <a:bodyPr wrap="square" rtlCol="0">
            <a:spAutoFit/>
          </a:bodyPr>
          <a:p>
            <a:r>
              <a:rPr lang="zh-CN" altLang="en-US" sz="1400">
                <a:sym typeface="+mn-ea"/>
              </a:rPr>
              <a:t>类型</a:t>
            </a:r>
            <a:r>
              <a:rPr lang="en-US" altLang="zh-CN" sz="1400">
                <a:sym typeface="+mn-ea"/>
              </a:rPr>
              <a:t>one-hot34</a:t>
            </a:r>
            <a:endParaRPr lang="en-US" altLang="zh-CN" sz="1400">
              <a:sym typeface="+mn-ea"/>
            </a:endParaRPr>
          </a:p>
        </p:txBody>
      </p:sp>
      <p:cxnSp>
        <p:nvCxnSpPr>
          <p:cNvPr id="23" name="直接箭头连接符 22"/>
          <p:cNvCxnSpPr/>
          <p:nvPr/>
        </p:nvCxnSpPr>
        <p:spPr>
          <a:xfrm flipV="1">
            <a:off x="7023735" y="85217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6499225" y="564515"/>
            <a:ext cx="1343660" cy="306705"/>
          </a:xfrm>
          <a:prstGeom prst="rect">
            <a:avLst/>
          </a:prstGeom>
          <a:noFill/>
        </p:spPr>
        <p:txBody>
          <a:bodyPr wrap="square" rtlCol="0">
            <a:spAutoFit/>
          </a:bodyPr>
          <a:p>
            <a:r>
              <a:rPr lang="zh-CN" sz="1400">
                <a:sym typeface="+mn-ea"/>
              </a:rPr>
              <a:t>类型平均分</a:t>
            </a:r>
            <a:r>
              <a:rPr lang="en-US" altLang="zh-CN" sz="1400">
                <a:sym typeface="+mn-ea"/>
              </a:rPr>
              <a:t>1</a:t>
            </a:r>
            <a:endParaRPr lang="en-US" altLang="zh-CN" sz="1400">
              <a:sym typeface="+mn-ea"/>
            </a:endParaRPr>
          </a:p>
        </p:txBody>
      </p:sp>
      <p:cxnSp>
        <p:nvCxnSpPr>
          <p:cNvPr id="30" name="直接箭头连接符 29"/>
          <p:cNvCxnSpPr/>
          <p:nvPr/>
        </p:nvCxnSpPr>
        <p:spPr>
          <a:xfrm>
            <a:off x="6440170" y="149352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4" name="文本框 33"/>
          <p:cNvSpPr txBox="1"/>
          <p:nvPr/>
        </p:nvSpPr>
        <p:spPr>
          <a:xfrm>
            <a:off x="7106920" y="1746250"/>
            <a:ext cx="1638935" cy="306705"/>
          </a:xfrm>
          <a:prstGeom prst="rect">
            <a:avLst/>
          </a:prstGeom>
          <a:noFill/>
        </p:spPr>
        <p:txBody>
          <a:bodyPr wrap="square" rtlCol="0">
            <a:spAutoFit/>
          </a:bodyPr>
          <a:p>
            <a:r>
              <a:rPr lang="zh-CN" altLang="en-US" sz="1400">
                <a:sym typeface="+mn-ea"/>
              </a:rPr>
              <a:t>地区</a:t>
            </a:r>
            <a:r>
              <a:rPr lang="en-US" altLang="zh-CN" sz="1400">
                <a:sym typeface="+mn-ea"/>
              </a:rPr>
              <a:t>one-hot121</a:t>
            </a:r>
            <a:endParaRPr lang="en-US" altLang="zh-CN" sz="1400">
              <a:sym typeface="+mn-ea"/>
            </a:endParaRPr>
          </a:p>
        </p:txBody>
      </p:sp>
      <p:cxnSp>
        <p:nvCxnSpPr>
          <p:cNvPr id="35" name="直接箭头连接符 34"/>
          <p:cNvCxnSpPr/>
          <p:nvPr/>
        </p:nvCxnSpPr>
        <p:spPr>
          <a:xfrm>
            <a:off x="7851140" y="149352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6" name="直接箭头连接符 35"/>
          <p:cNvCxnSpPr/>
          <p:nvPr/>
        </p:nvCxnSpPr>
        <p:spPr>
          <a:xfrm flipV="1">
            <a:off x="8206740" y="85217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7" name="文本框 36"/>
          <p:cNvSpPr txBox="1"/>
          <p:nvPr/>
        </p:nvSpPr>
        <p:spPr>
          <a:xfrm>
            <a:off x="7682230" y="564515"/>
            <a:ext cx="1343660" cy="306705"/>
          </a:xfrm>
          <a:prstGeom prst="rect">
            <a:avLst/>
          </a:prstGeom>
          <a:noFill/>
        </p:spPr>
        <p:txBody>
          <a:bodyPr wrap="square" rtlCol="0">
            <a:spAutoFit/>
          </a:bodyPr>
          <a:p>
            <a:r>
              <a:rPr lang="zh-CN" sz="1400">
                <a:sym typeface="+mn-ea"/>
              </a:rPr>
              <a:t>地区平均分</a:t>
            </a:r>
            <a:r>
              <a:rPr lang="en-US" altLang="zh-CN" sz="1400">
                <a:sym typeface="+mn-ea"/>
              </a:rPr>
              <a:t>1</a:t>
            </a:r>
            <a:endParaRPr lang="en-US" altLang="zh-CN" sz="1400">
              <a:sym typeface="+mn-ea"/>
            </a:endParaRPr>
          </a:p>
        </p:txBody>
      </p:sp>
      <p:sp>
        <p:nvSpPr>
          <p:cNvPr id="38" name="文本框 37"/>
          <p:cNvSpPr txBox="1"/>
          <p:nvPr/>
        </p:nvSpPr>
        <p:spPr>
          <a:xfrm>
            <a:off x="8645525" y="1746250"/>
            <a:ext cx="1638935" cy="306705"/>
          </a:xfrm>
          <a:prstGeom prst="rect">
            <a:avLst/>
          </a:prstGeom>
          <a:noFill/>
        </p:spPr>
        <p:txBody>
          <a:bodyPr wrap="square" rtlCol="0">
            <a:spAutoFit/>
          </a:bodyPr>
          <a:p>
            <a:r>
              <a:rPr lang="zh-CN" altLang="en-US" sz="1400">
                <a:sym typeface="+mn-ea"/>
              </a:rPr>
              <a:t>语言</a:t>
            </a:r>
            <a:r>
              <a:rPr lang="en-US" altLang="zh-CN" sz="1400">
                <a:sym typeface="+mn-ea"/>
              </a:rPr>
              <a:t>one-hot161</a:t>
            </a:r>
            <a:endParaRPr lang="en-US" altLang="zh-CN" sz="1400">
              <a:sym typeface="+mn-ea"/>
            </a:endParaRPr>
          </a:p>
        </p:txBody>
      </p:sp>
      <p:cxnSp>
        <p:nvCxnSpPr>
          <p:cNvPr id="39" name="直接箭头连接符 38"/>
          <p:cNvCxnSpPr/>
          <p:nvPr/>
        </p:nvCxnSpPr>
        <p:spPr>
          <a:xfrm>
            <a:off x="9389745" y="149352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0" name="直接箭头连接符 39"/>
          <p:cNvCxnSpPr/>
          <p:nvPr/>
        </p:nvCxnSpPr>
        <p:spPr>
          <a:xfrm flipV="1">
            <a:off x="9695815" y="83312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1" name="文本框 40"/>
          <p:cNvSpPr txBox="1"/>
          <p:nvPr/>
        </p:nvSpPr>
        <p:spPr>
          <a:xfrm>
            <a:off x="9171305" y="545465"/>
            <a:ext cx="1343660" cy="306705"/>
          </a:xfrm>
          <a:prstGeom prst="rect">
            <a:avLst/>
          </a:prstGeom>
          <a:noFill/>
        </p:spPr>
        <p:txBody>
          <a:bodyPr wrap="square" rtlCol="0">
            <a:spAutoFit/>
          </a:bodyPr>
          <a:p>
            <a:r>
              <a:rPr lang="zh-CN" sz="1400">
                <a:sym typeface="+mn-ea"/>
              </a:rPr>
              <a:t>语言平均分</a:t>
            </a:r>
            <a:r>
              <a:rPr lang="en-US" altLang="zh-CN" sz="1400">
                <a:sym typeface="+mn-ea"/>
              </a:rPr>
              <a:t>1</a:t>
            </a:r>
            <a:endParaRPr lang="en-US" altLang="zh-CN" sz="1400">
              <a:sym typeface="+mn-ea"/>
            </a:endParaRPr>
          </a:p>
        </p:txBody>
      </p:sp>
      <p:sp>
        <p:nvSpPr>
          <p:cNvPr id="42" name="文本框 41"/>
          <p:cNvSpPr txBox="1"/>
          <p:nvPr/>
        </p:nvSpPr>
        <p:spPr>
          <a:xfrm>
            <a:off x="10173335" y="1746250"/>
            <a:ext cx="672465" cy="306705"/>
          </a:xfrm>
          <a:prstGeom prst="rect">
            <a:avLst/>
          </a:prstGeom>
          <a:noFill/>
        </p:spPr>
        <p:txBody>
          <a:bodyPr wrap="square" rtlCol="0">
            <a:spAutoFit/>
          </a:bodyPr>
          <a:p>
            <a:r>
              <a:rPr lang="zh-CN" sz="1400">
                <a:sym typeface="+mn-ea"/>
              </a:rPr>
              <a:t>片长</a:t>
            </a:r>
            <a:r>
              <a:rPr lang="en-US" altLang="zh-CN" sz="1400">
                <a:sym typeface="+mn-ea"/>
              </a:rPr>
              <a:t>1</a:t>
            </a:r>
            <a:endParaRPr lang="en-US" altLang="zh-CN" sz="1400">
              <a:sym typeface="+mn-ea"/>
            </a:endParaRPr>
          </a:p>
        </p:txBody>
      </p:sp>
      <p:cxnSp>
        <p:nvCxnSpPr>
          <p:cNvPr id="43" name="直接箭头连接符 42"/>
          <p:cNvCxnSpPr/>
          <p:nvPr/>
        </p:nvCxnSpPr>
        <p:spPr>
          <a:xfrm>
            <a:off x="10440035" y="150749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4" name="直接箭头连接符 43"/>
          <p:cNvCxnSpPr/>
          <p:nvPr/>
        </p:nvCxnSpPr>
        <p:spPr>
          <a:xfrm flipV="1">
            <a:off x="10808970" y="83312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5" name="文本框 44"/>
          <p:cNvSpPr txBox="1"/>
          <p:nvPr/>
        </p:nvSpPr>
        <p:spPr>
          <a:xfrm>
            <a:off x="10284460" y="545465"/>
            <a:ext cx="1343660" cy="306705"/>
          </a:xfrm>
          <a:prstGeom prst="rect">
            <a:avLst/>
          </a:prstGeom>
          <a:noFill/>
        </p:spPr>
        <p:txBody>
          <a:bodyPr wrap="square" rtlCol="0">
            <a:spAutoFit/>
          </a:bodyPr>
          <a:p>
            <a:r>
              <a:rPr lang="zh-CN" sz="1400">
                <a:sym typeface="+mn-ea"/>
              </a:rPr>
              <a:t>片长平均分</a:t>
            </a:r>
            <a:r>
              <a:rPr lang="en-US" altLang="zh-CN" sz="1400">
                <a:sym typeface="+mn-ea"/>
              </a:rPr>
              <a:t>1</a:t>
            </a:r>
            <a:endParaRPr lang="en-US" altLang="zh-CN" sz="1400">
              <a:sym typeface="+mn-ea"/>
            </a:endParaRPr>
          </a:p>
        </p:txBody>
      </p:sp>
      <p:sp>
        <p:nvSpPr>
          <p:cNvPr id="46" name="文本框 45"/>
          <p:cNvSpPr txBox="1"/>
          <p:nvPr/>
        </p:nvSpPr>
        <p:spPr>
          <a:xfrm>
            <a:off x="10779760" y="1750060"/>
            <a:ext cx="1036955" cy="306705"/>
          </a:xfrm>
          <a:prstGeom prst="rect">
            <a:avLst/>
          </a:prstGeom>
          <a:noFill/>
        </p:spPr>
        <p:txBody>
          <a:bodyPr wrap="square" rtlCol="0">
            <a:spAutoFit/>
          </a:bodyPr>
          <a:p>
            <a:r>
              <a:rPr lang="zh-CN" sz="1400">
                <a:sym typeface="+mn-ea"/>
              </a:rPr>
              <a:t>上映年份</a:t>
            </a:r>
            <a:r>
              <a:rPr lang="en-US" altLang="zh-CN" sz="1400">
                <a:sym typeface="+mn-ea"/>
              </a:rPr>
              <a:t>1</a:t>
            </a:r>
            <a:endParaRPr lang="en-US" altLang="zh-CN" sz="1400">
              <a:sym typeface="+mn-ea"/>
            </a:endParaRPr>
          </a:p>
        </p:txBody>
      </p:sp>
      <p:cxnSp>
        <p:nvCxnSpPr>
          <p:cNvPr id="47" name="直接箭头连接符 46"/>
          <p:cNvCxnSpPr/>
          <p:nvPr/>
        </p:nvCxnSpPr>
        <p:spPr>
          <a:xfrm>
            <a:off x="11298555" y="146812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8" name="矩形 47"/>
          <p:cNvSpPr/>
          <p:nvPr/>
        </p:nvSpPr>
        <p:spPr>
          <a:xfrm>
            <a:off x="5873115" y="2853055"/>
            <a:ext cx="5548630" cy="18034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9" name="直接箭头连接符 48"/>
          <p:cNvCxnSpPr/>
          <p:nvPr/>
        </p:nvCxnSpPr>
        <p:spPr>
          <a:xfrm>
            <a:off x="8499475" y="2243455"/>
            <a:ext cx="9525" cy="5822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50" name="矩形 49"/>
          <p:cNvSpPr/>
          <p:nvPr/>
        </p:nvSpPr>
        <p:spPr>
          <a:xfrm>
            <a:off x="8745855" y="2307590"/>
            <a:ext cx="26758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除了</a:t>
            </a:r>
            <a:r>
              <a:rPr lang="en-US" altLang="zh-CN" sz="1200"/>
              <a:t>one-hot</a:t>
            </a:r>
            <a:r>
              <a:rPr lang="zh-CN" altLang="en-US" sz="1200"/>
              <a:t>列之外进行标准化处理</a:t>
            </a:r>
            <a:endParaRPr lang="zh-CN" altLang="en-US" sz="1200"/>
          </a:p>
        </p:txBody>
      </p:sp>
      <p:sp>
        <p:nvSpPr>
          <p:cNvPr id="52" name="矩形 51"/>
          <p:cNvSpPr/>
          <p:nvPr/>
        </p:nvSpPr>
        <p:spPr>
          <a:xfrm>
            <a:off x="6954520" y="2307590"/>
            <a:ext cx="144272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x=</a:t>
            </a:r>
            <a:r>
              <a:rPr lang="en-US" altLang="zh-CN" sz="1200">
                <a:sym typeface="+mn-ea"/>
              </a:rPr>
              <a:t>(</a:t>
            </a:r>
            <a:r>
              <a:rPr lang="zh-CN" altLang="en-US" sz="1200">
                <a:sym typeface="+mn-ea"/>
              </a:rPr>
              <a:t>x−μ</a:t>
            </a:r>
            <a:r>
              <a:rPr lang="en-US" altLang="zh-CN" sz="1200">
                <a:sym typeface="+mn-ea"/>
              </a:rPr>
              <a:t>)</a:t>
            </a:r>
            <a:r>
              <a:rPr lang="zh-CN" altLang="en-US" sz="1200">
                <a:sym typeface="+mn-ea"/>
              </a:rPr>
              <a:t>/σ</a:t>
            </a:r>
            <a:endParaRPr lang="zh-CN" altLang="en-US" sz="1200"/>
          </a:p>
        </p:txBody>
      </p:sp>
      <p:sp>
        <p:nvSpPr>
          <p:cNvPr id="54" name="文本框 53"/>
          <p:cNvSpPr txBox="1"/>
          <p:nvPr/>
        </p:nvSpPr>
        <p:spPr>
          <a:xfrm>
            <a:off x="2052955" y="1412240"/>
            <a:ext cx="662305" cy="368300"/>
          </a:xfrm>
          <a:prstGeom prst="rect">
            <a:avLst/>
          </a:prstGeom>
          <a:noFill/>
        </p:spPr>
        <p:txBody>
          <a:bodyPr wrap="square" rtlCol="0">
            <a:spAutoFit/>
          </a:bodyPr>
          <a:p>
            <a:r>
              <a:rPr lang="zh-CN" altLang="en-US" b="1">
                <a:sym typeface="+mn-ea"/>
              </a:rPr>
              <a:t>电影</a:t>
            </a:r>
            <a:endParaRPr lang="zh-CN" altLang="en-US"/>
          </a:p>
        </p:txBody>
      </p:sp>
      <p:sp>
        <p:nvSpPr>
          <p:cNvPr id="55" name="文本框 54"/>
          <p:cNvSpPr txBox="1"/>
          <p:nvPr/>
        </p:nvSpPr>
        <p:spPr>
          <a:xfrm>
            <a:off x="1139825" y="3702050"/>
            <a:ext cx="662305" cy="368300"/>
          </a:xfrm>
          <a:prstGeom prst="rect">
            <a:avLst/>
          </a:prstGeom>
          <a:noFill/>
        </p:spPr>
        <p:txBody>
          <a:bodyPr wrap="square" rtlCol="0">
            <a:spAutoFit/>
          </a:bodyPr>
          <a:p>
            <a:r>
              <a:rPr lang="zh-CN" altLang="en-US" b="1"/>
              <a:t>用户</a:t>
            </a:r>
            <a:endParaRPr lang="zh-CN" altLang="en-US"/>
          </a:p>
        </p:txBody>
      </p:sp>
      <p:pic>
        <p:nvPicPr>
          <p:cNvPr id="56" name="图片 55"/>
          <p:cNvPicPr>
            <a:picLocks noChangeAspect="1"/>
          </p:cNvPicPr>
          <p:nvPr/>
        </p:nvPicPr>
        <p:blipFill>
          <a:blip r:embed="rId6"/>
          <a:stretch>
            <a:fillRect/>
          </a:stretch>
        </p:blipFill>
        <p:spPr>
          <a:xfrm>
            <a:off x="612140" y="4159250"/>
            <a:ext cx="818515" cy="857885"/>
          </a:xfrm>
          <a:prstGeom prst="rect">
            <a:avLst/>
          </a:prstGeom>
        </p:spPr>
      </p:pic>
      <p:pic>
        <p:nvPicPr>
          <p:cNvPr id="57" name="图片 56"/>
          <p:cNvPicPr>
            <a:picLocks noChangeAspect="1"/>
          </p:cNvPicPr>
          <p:nvPr/>
        </p:nvPicPr>
        <p:blipFill>
          <a:blip r:embed="rId7"/>
          <a:stretch>
            <a:fillRect/>
          </a:stretch>
        </p:blipFill>
        <p:spPr>
          <a:xfrm>
            <a:off x="1544320" y="4159885"/>
            <a:ext cx="790575" cy="857250"/>
          </a:xfrm>
          <a:prstGeom prst="rect">
            <a:avLst/>
          </a:prstGeom>
        </p:spPr>
      </p:pic>
      <p:sp>
        <p:nvSpPr>
          <p:cNvPr id="58" name="文本框 57"/>
          <p:cNvSpPr txBox="1"/>
          <p:nvPr/>
        </p:nvSpPr>
        <p:spPr>
          <a:xfrm>
            <a:off x="2440305" y="4159250"/>
            <a:ext cx="1122680" cy="368300"/>
          </a:xfrm>
          <a:prstGeom prst="rect">
            <a:avLst/>
          </a:prstGeom>
          <a:noFill/>
        </p:spPr>
        <p:txBody>
          <a:bodyPr wrap="square" rtlCol="0" anchor="t">
            <a:spAutoFit/>
          </a:bodyPr>
          <a:p>
            <a:r>
              <a:rPr lang="en-US" altLang="zh-CN"/>
              <a:t>Numpy</a:t>
            </a:r>
            <a:endParaRPr lang="en-US" altLang="zh-CN"/>
          </a:p>
        </p:txBody>
      </p:sp>
      <p:cxnSp>
        <p:nvCxnSpPr>
          <p:cNvPr id="59" name="直接箭头连接符 58"/>
          <p:cNvCxnSpPr/>
          <p:nvPr/>
        </p:nvCxnSpPr>
        <p:spPr>
          <a:xfrm>
            <a:off x="2403475" y="4587240"/>
            <a:ext cx="1160145" cy="571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60" name="矩形 59"/>
          <p:cNvSpPr/>
          <p:nvPr/>
        </p:nvSpPr>
        <p:spPr>
          <a:xfrm>
            <a:off x="3563620" y="4438650"/>
            <a:ext cx="756285" cy="299085"/>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user</a:t>
            </a:r>
            <a:endParaRPr lang="en-US" altLang="zh-CN" sz="1600"/>
          </a:p>
        </p:txBody>
      </p:sp>
      <p:grpSp>
        <p:nvGrpSpPr>
          <p:cNvPr id="75" name="组合 74"/>
          <p:cNvGrpSpPr/>
          <p:nvPr/>
        </p:nvGrpSpPr>
        <p:grpSpPr>
          <a:xfrm>
            <a:off x="4589780" y="3641090"/>
            <a:ext cx="986790" cy="2337435"/>
            <a:chOff x="7228" y="5734"/>
            <a:chExt cx="1554" cy="3681"/>
          </a:xfrm>
        </p:grpSpPr>
        <p:grpSp>
          <p:nvGrpSpPr>
            <p:cNvPr id="71" name="组合 70"/>
            <p:cNvGrpSpPr/>
            <p:nvPr/>
          </p:nvGrpSpPr>
          <p:grpSpPr>
            <a:xfrm>
              <a:off x="7228" y="5734"/>
              <a:ext cx="1555" cy="3056"/>
              <a:chOff x="7228" y="5734"/>
              <a:chExt cx="1555" cy="3056"/>
            </a:xfrm>
          </p:grpSpPr>
          <p:sp>
            <p:nvSpPr>
              <p:cNvPr id="61" name="矩形 60"/>
              <p:cNvSpPr/>
              <p:nvPr/>
            </p:nvSpPr>
            <p:spPr>
              <a:xfrm>
                <a:off x="7233" y="5734"/>
                <a:ext cx="1551" cy="471"/>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movie</a:t>
                </a:r>
                <a:endParaRPr lang="en-US" altLang="zh-CN" sz="1600"/>
              </a:p>
            </p:txBody>
          </p:sp>
          <p:sp>
            <p:nvSpPr>
              <p:cNvPr id="62" name="矩形 61"/>
              <p:cNvSpPr/>
              <p:nvPr/>
            </p:nvSpPr>
            <p:spPr>
              <a:xfrm>
                <a:off x="7233" y="6250"/>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7233" y="6566"/>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7238" y="6870"/>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7238" y="7209"/>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矩形 65"/>
              <p:cNvSpPr/>
              <p:nvPr/>
            </p:nvSpPr>
            <p:spPr>
              <a:xfrm>
                <a:off x="7238" y="7545"/>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矩形 66"/>
              <p:cNvSpPr/>
              <p:nvPr/>
            </p:nvSpPr>
            <p:spPr>
              <a:xfrm>
                <a:off x="7238" y="8506"/>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8" name="矩形 67"/>
              <p:cNvSpPr/>
              <p:nvPr/>
            </p:nvSpPr>
            <p:spPr>
              <a:xfrm>
                <a:off x="7228" y="7865"/>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矩形 68"/>
              <p:cNvSpPr/>
              <p:nvPr/>
            </p:nvSpPr>
            <p:spPr>
              <a:xfrm>
                <a:off x="7228" y="8196"/>
                <a:ext cx="1537"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2" name="椭圆 71"/>
            <p:cNvSpPr/>
            <p:nvPr/>
          </p:nvSpPr>
          <p:spPr>
            <a:xfrm>
              <a:off x="7937" y="8927"/>
              <a:ext cx="119" cy="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椭圆 72"/>
            <p:cNvSpPr/>
            <p:nvPr/>
          </p:nvSpPr>
          <p:spPr>
            <a:xfrm>
              <a:off x="7942" y="9112"/>
              <a:ext cx="119" cy="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椭圆 73"/>
            <p:cNvSpPr/>
            <p:nvPr/>
          </p:nvSpPr>
          <p:spPr>
            <a:xfrm>
              <a:off x="7947" y="9297"/>
              <a:ext cx="119" cy="1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6" name="左大括号 75"/>
          <p:cNvSpPr/>
          <p:nvPr/>
        </p:nvSpPr>
        <p:spPr>
          <a:xfrm>
            <a:off x="4445000" y="3662045"/>
            <a:ext cx="75565" cy="1954530"/>
          </a:xfrm>
          <a:prstGeom prst="lef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77" name="矩形 76"/>
          <p:cNvSpPr/>
          <p:nvPr/>
        </p:nvSpPr>
        <p:spPr>
          <a:xfrm>
            <a:off x="6283325" y="3936365"/>
            <a:ext cx="4912360" cy="212725"/>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600"/>
          </a:p>
        </p:txBody>
      </p:sp>
      <p:cxnSp>
        <p:nvCxnSpPr>
          <p:cNvPr id="78" name="直接连接符 77"/>
          <p:cNvCxnSpPr>
            <a:stCxn id="61" idx="3"/>
            <a:endCxn id="77" idx="1"/>
          </p:cNvCxnSpPr>
          <p:nvPr/>
        </p:nvCxnSpPr>
        <p:spPr>
          <a:xfrm>
            <a:off x="5577840" y="3790950"/>
            <a:ext cx="705485" cy="252095"/>
          </a:xfrm>
          <a:prstGeom prst="line">
            <a:avLst/>
          </a:prstGeom>
        </p:spPr>
        <p:style>
          <a:lnRef idx="3">
            <a:schemeClr val="dk1"/>
          </a:lnRef>
          <a:fillRef idx="0">
            <a:schemeClr val="dk1"/>
          </a:fillRef>
          <a:effectRef idx="2">
            <a:schemeClr val="dk1"/>
          </a:effectRef>
          <a:fontRef idx="minor">
            <a:schemeClr val="tx1"/>
          </a:fontRef>
        </p:style>
      </p:cxnSp>
      <p:sp>
        <p:nvSpPr>
          <p:cNvPr id="79" name="文本框 78"/>
          <p:cNvSpPr txBox="1"/>
          <p:nvPr/>
        </p:nvSpPr>
        <p:spPr>
          <a:xfrm>
            <a:off x="11298555" y="3889375"/>
            <a:ext cx="786130" cy="306705"/>
          </a:xfrm>
          <a:prstGeom prst="rect">
            <a:avLst/>
          </a:prstGeom>
          <a:noFill/>
        </p:spPr>
        <p:txBody>
          <a:bodyPr wrap="square" rtlCol="0" anchor="t">
            <a:spAutoFit/>
          </a:bodyPr>
          <a:p>
            <a:r>
              <a:rPr lang="en-US" altLang="zh-CN" sz="1400"/>
              <a:t>71</a:t>
            </a:r>
            <a:r>
              <a:rPr lang="zh-CN" altLang="en-US" sz="1400"/>
              <a:t>维</a:t>
            </a:r>
            <a:endParaRPr lang="zh-CN" altLang="en-US" sz="1400"/>
          </a:p>
        </p:txBody>
      </p:sp>
      <p:sp>
        <p:nvSpPr>
          <p:cNvPr id="80" name="文本框 79"/>
          <p:cNvSpPr txBox="1"/>
          <p:nvPr/>
        </p:nvSpPr>
        <p:spPr>
          <a:xfrm>
            <a:off x="10780395" y="5437505"/>
            <a:ext cx="1304290" cy="306705"/>
          </a:xfrm>
          <a:prstGeom prst="rect">
            <a:avLst/>
          </a:prstGeom>
          <a:noFill/>
        </p:spPr>
        <p:txBody>
          <a:bodyPr wrap="square" rtlCol="0" anchor="t">
            <a:spAutoFit/>
          </a:bodyPr>
          <a:p>
            <a:r>
              <a:rPr lang="zh-CN" altLang="en-US" sz="1400"/>
              <a:t>(225403, 71)</a:t>
            </a:r>
            <a:endParaRPr lang="zh-CN" altLang="en-US" sz="1400"/>
          </a:p>
        </p:txBody>
      </p:sp>
      <p:sp>
        <p:nvSpPr>
          <p:cNvPr id="82" name="文本框 81"/>
          <p:cNvSpPr txBox="1"/>
          <p:nvPr/>
        </p:nvSpPr>
        <p:spPr>
          <a:xfrm>
            <a:off x="4500880" y="2790190"/>
            <a:ext cx="1304290" cy="306705"/>
          </a:xfrm>
          <a:prstGeom prst="rect">
            <a:avLst/>
          </a:prstGeom>
          <a:noFill/>
        </p:spPr>
        <p:txBody>
          <a:bodyPr wrap="square" rtlCol="0" anchor="t">
            <a:spAutoFit/>
          </a:bodyPr>
          <a:p>
            <a:r>
              <a:rPr lang="zh-CN" altLang="en-US" sz="1400"/>
              <a:t>(</a:t>
            </a:r>
            <a:r>
              <a:rPr lang="en-US" altLang="zh-CN" sz="1400"/>
              <a:t>23544</a:t>
            </a:r>
            <a:r>
              <a:rPr lang="zh-CN" altLang="en-US" sz="1400"/>
              <a:t>, </a:t>
            </a:r>
            <a:r>
              <a:rPr lang="en-US" altLang="zh-CN" sz="1400"/>
              <a:t>323</a:t>
            </a:r>
            <a:r>
              <a:rPr lang="zh-CN" altLang="en-US" sz="1400"/>
              <a:t>)</a:t>
            </a:r>
            <a:endParaRPr lang="zh-CN" altLang="en-US" sz="1400"/>
          </a:p>
        </p:txBody>
      </p:sp>
      <p:sp>
        <p:nvSpPr>
          <p:cNvPr id="84" name="文本框 83"/>
          <p:cNvSpPr txBox="1"/>
          <p:nvPr/>
        </p:nvSpPr>
        <p:spPr>
          <a:xfrm>
            <a:off x="6361430" y="3227070"/>
            <a:ext cx="1325245" cy="306705"/>
          </a:xfrm>
          <a:prstGeom prst="rect">
            <a:avLst/>
          </a:prstGeom>
          <a:noFill/>
        </p:spPr>
        <p:txBody>
          <a:bodyPr wrap="square" rtlCol="0">
            <a:spAutoFit/>
          </a:bodyPr>
          <a:p>
            <a:r>
              <a:rPr lang="zh-CN" altLang="en-US" sz="1400">
                <a:sym typeface="+mn-ea"/>
              </a:rPr>
              <a:t>用户平均分</a:t>
            </a:r>
            <a:r>
              <a:rPr lang="en-US" altLang="zh-CN" sz="1400">
                <a:sym typeface="+mn-ea"/>
              </a:rPr>
              <a:t>1</a:t>
            </a:r>
            <a:endParaRPr lang="en-US" altLang="zh-CN" sz="1400">
              <a:sym typeface="+mn-ea"/>
            </a:endParaRPr>
          </a:p>
        </p:txBody>
      </p:sp>
      <p:sp>
        <p:nvSpPr>
          <p:cNvPr id="87" name="文本框 86"/>
          <p:cNvSpPr txBox="1"/>
          <p:nvPr/>
        </p:nvSpPr>
        <p:spPr>
          <a:xfrm>
            <a:off x="6938010" y="4467860"/>
            <a:ext cx="1638935" cy="306705"/>
          </a:xfrm>
          <a:prstGeom prst="rect">
            <a:avLst/>
          </a:prstGeom>
          <a:noFill/>
        </p:spPr>
        <p:txBody>
          <a:bodyPr wrap="square" rtlCol="0">
            <a:spAutoFit/>
          </a:bodyPr>
          <a:p>
            <a:r>
              <a:rPr lang="zh-CN" altLang="en-US" sz="1400">
                <a:sym typeface="+mn-ea"/>
              </a:rPr>
              <a:t>类型电影个数</a:t>
            </a:r>
            <a:r>
              <a:rPr lang="en-US" altLang="zh-CN" sz="1400">
                <a:sym typeface="+mn-ea"/>
              </a:rPr>
              <a:t>34</a:t>
            </a:r>
            <a:endParaRPr lang="en-US" altLang="zh-CN" sz="1400">
              <a:sym typeface="+mn-ea"/>
            </a:endParaRPr>
          </a:p>
        </p:txBody>
      </p:sp>
      <p:cxnSp>
        <p:nvCxnSpPr>
          <p:cNvPr id="88" name="直接箭头连接符 87"/>
          <p:cNvCxnSpPr/>
          <p:nvPr/>
        </p:nvCxnSpPr>
        <p:spPr>
          <a:xfrm>
            <a:off x="7682230" y="421513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89" name="文本框 88"/>
          <p:cNvSpPr txBox="1"/>
          <p:nvPr/>
        </p:nvSpPr>
        <p:spPr>
          <a:xfrm>
            <a:off x="8023225" y="3275965"/>
            <a:ext cx="1986280" cy="306705"/>
          </a:xfrm>
          <a:prstGeom prst="rect">
            <a:avLst/>
          </a:prstGeom>
          <a:noFill/>
        </p:spPr>
        <p:txBody>
          <a:bodyPr wrap="square" rtlCol="0">
            <a:spAutoFit/>
          </a:bodyPr>
          <a:p>
            <a:r>
              <a:rPr lang="zh-CN" altLang="en-US" sz="1400">
                <a:sym typeface="+mn-ea"/>
              </a:rPr>
              <a:t>类型电影平均分</a:t>
            </a:r>
            <a:r>
              <a:rPr lang="en-US" altLang="zh-CN" sz="1400">
                <a:sym typeface="+mn-ea"/>
              </a:rPr>
              <a:t>34</a:t>
            </a:r>
            <a:endParaRPr lang="en-US" altLang="zh-CN" sz="1400">
              <a:sym typeface="+mn-ea"/>
            </a:endParaRPr>
          </a:p>
        </p:txBody>
      </p:sp>
      <p:cxnSp>
        <p:nvCxnSpPr>
          <p:cNvPr id="90" name="直接箭头连接符 89"/>
          <p:cNvCxnSpPr/>
          <p:nvPr/>
        </p:nvCxnSpPr>
        <p:spPr>
          <a:xfrm flipV="1">
            <a:off x="7024370" y="3533775"/>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1" name="直接箭头连接符 90"/>
          <p:cNvCxnSpPr/>
          <p:nvPr/>
        </p:nvCxnSpPr>
        <p:spPr>
          <a:xfrm flipV="1">
            <a:off x="8745855" y="3533775"/>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2" name="文本框 91"/>
          <p:cNvSpPr txBox="1"/>
          <p:nvPr/>
        </p:nvSpPr>
        <p:spPr>
          <a:xfrm>
            <a:off x="9025890" y="4451350"/>
            <a:ext cx="1209040" cy="306705"/>
          </a:xfrm>
          <a:prstGeom prst="rect">
            <a:avLst/>
          </a:prstGeom>
          <a:noFill/>
        </p:spPr>
        <p:txBody>
          <a:bodyPr wrap="square" rtlCol="0">
            <a:spAutoFit/>
          </a:bodyPr>
          <a:p>
            <a:r>
              <a:rPr lang="zh-CN" altLang="en-US" sz="1400">
                <a:sym typeface="+mn-ea"/>
              </a:rPr>
              <a:t>该电影索引</a:t>
            </a:r>
            <a:r>
              <a:rPr lang="en-US" altLang="zh-CN" sz="1400">
                <a:sym typeface="+mn-ea"/>
              </a:rPr>
              <a:t>1</a:t>
            </a:r>
            <a:endParaRPr lang="en-US" altLang="zh-CN" sz="1400">
              <a:sym typeface="+mn-ea"/>
            </a:endParaRPr>
          </a:p>
        </p:txBody>
      </p:sp>
      <p:cxnSp>
        <p:nvCxnSpPr>
          <p:cNvPr id="93" name="直接箭头连接符 92"/>
          <p:cNvCxnSpPr/>
          <p:nvPr/>
        </p:nvCxnSpPr>
        <p:spPr>
          <a:xfrm>
            <a:off x="9545320" y="4215130"/>
            <a:ext cx="0" cy="256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4" name="文本框 93"/>
          <p:cNvSpPr txBox="1"/>
          <p:nvPr/>
        </p:nvSpPr>
        <p:spPr>
          <a:xfrm>
            <a:off x="9989185" y="3275965"/>
            <a:ext cx="1364615" cy="306705"/>
          </a:xfrm>
          <a:prstGeom prst="rect">
            <a:avLst/>
          </a:prstGeom>
          <a:noFill/>
        </p:spPr>
        <p:txBody>
          <a:bodyPr wrap="square" rtlCol="0">
            <a:spAutoFit/>
          </a:bodyPr>
          <a:p>
            <a:r>
              <a:rPr lang="zh-CN" sz="1400">
                <a:sym typeface="+mn-ea"/>
              </a:rPr>
              <a:t>该用户索引</a:t>
            </a:r>
            <a:r>
              <a:rPr lang="en-US" altLang="zh-CN" sz="1400">
                <a:sym typeface="+mn-ea"/>
              </a:rPr>
              <a:t>1</a:t>
            </a:r>
            <a:endParaRPr lang="en-US" altLang="zh-CN" sz="1400">
              <a:sym typeface="+mn-ea"/>
            </a:endParaRPr>
          </a:p>
        </p:txBody>
      </p:sp>
      <p:cxnSp>
        <p:nvCxnSpPr>
          <p:cNvPr id="95" name="直接箭头连接符 94"/>
          <p:cNvCxnSpPr/>
          <p:nvPr/>
        </p:nvCxnSpPr>
        <p:spPr>
          <a:xfrm flipV="1">
            <a:off x="10553065" y="3533140"/>
            <a:ext cx="0" cy="3556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6" name="直接箭头连接符 95"/>
          <p:cNvCxnSpPr/>
          <p:nvPr/>
        </p:nvCxnSpPr>
        <p:spPr>
          <a:xfrm>
            <a:off x="7858125" y="4839970"/>
            <a:ext cx="9525" cy="5822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7" name="矩形 96"/>
          <p:cNvSpPr/>
          <p:nvPr/>
        </p:nvSpPr>
        <p:spPr>
          <a:xfrm>
            <a:off x="8104505" y="4904105"/>
            <a:ext cx="26758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t>除了电影和用户索引列之外进行标准化处理</a:t>
            </a:r>
            <a:endParaRPr lang="zh-CN" altLang="en-US" sz="1200"/>
          </a:p>
        </p:txBody>
      </p:sp>
      <p:sp>
        <p:nvSpPr>
          <p:cNvPr id="98" name="矩形 97"/>
          <p:cNvSpPr/>
          <p:nvPr/>
        </p:nvSpPr>
        <p:spPr>
          <a:xfrm>
            <a:off x="6313170" y="4904105"/>
            <a:ext cx="144272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x=</a:t>
            </a:r>
            <a:r>
              <a:rPr lang="en-US" altLang="zh-CN" sz="1200">
                <a:sym typeface="+mn-ea"/>
              </a:rPr>
              <a:t>(</a:t>
            </a:r>
            <a:r>
              <a:rPr lang="zh-CN" altLang="en-US" sz="1200">
                <a:sym typeface="+mn-ea"/>
              </a:rPr>
              <a:t>x−μ</a:t>
            </a:r>
            <a:r>
              <a:rPr lang="en-US" altLang="zh-CN" sz="1200">
                <a:sym typeface="+mn-ea"/>
              </a:rPr>
              <a:t>)</a:t>
            </a:r>
            <a:r>
              <a:rPr lang="zh-CN" altLang="en-US" sz="1200">
                <a:sym typeface="+mn-ea"/>
              </a:rPr>
              <a:t>/σ</a:t>
            </a:r>
            <a:endParaRPr lang="zh-CN" altLang="en-US" sz="1200"/>
          </a:p>
        </p:txBody>
      </p:sp>
      <p:sp>
        <p:nvSpPr>
          <p:cNvPr id="99" name="矩形 98"/>
          <p:cNvSpPr/>
          <p:nvPr/>
        </p:nvSpPr>
        <p:spPr>
          <a:xfrm>
            <a:off x="6008370" y="5501005"/>
            <a:ext cx="4837430" cy="18034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数据可视化</a:t>
            </a:r>
            <a:endParaRPr lang="zh-CN" altLang="en-US" sz="4000"/>
          </a:p>
        </p:txBody>
      </p:sp>
      <p:sp>
        <p:nvSpPr>
          <p:cNvPr id="8" name="文本框 7"/>
          <p:cNvSpPr txBox="1"/>
          <p:nvPr/>
        </p:nvSpPr>
        <p:spPr>
          <a:xfrm>
            <a:off x="3000375" y="4466590"/>
            <a:ext cx="1810385" cy="368300"/>
          </a:xfrm>
          <a:prstGeom prst="rect">
            <a:avLst/>
          </a:prstGeom>
          <a:noFill/>
        </p:spPr>
        <p:txBody>
          <a:bodyPr wrap="square" rtlCol="0" anchor="t">
            <a:spAutoFit/>
          </a:bodyPr>
          <a:p>
            <a:r>
              <a:rPr lang="en-US" altLang="zh-CN"/>
              <a:t>P</a:t>
            </a:r>
            <a:r>
              <a:rPr lang="zh-CN" altLang="en-US"/>
              <a:t>andas</a:t>
            </a:r>
            <a:endParaRPr lang="zh-CN" altLang="en-US"/>
          </a:p>
        </p:txBody>
      </p:sp>
      <p:sp>
        <p:nvSpPr>
          <p:cNvPr id="12" name="文本框 11"/>
          <p:cNvSpPr txBox="1"/>
          <p:nvPr/>
        </p:nvSpPr>
        <p:spPr>
          <a:xfrm>
            <a:off x="481330" y="6030595"/>
            <a:ext cx="8362950" cy="368300"/>
          </a:xfrm>
          <a:prstGeom prst="rect">
            <a:avLst/>
          </a:prstGeom>
          <a:noFill/>
        </p:spPr>
        <p:txBody>
          <a:bodyPr wrap="square" rtlCol="0" anchor="t">
            <a:spAutoFit/>
          </a:bodyPr>
          <a:p>
            <a:r>
              <a:rPr lang="zh-CN" altLang="en-US"/>
              <a:t>http://pandas.pydata.org/</a:t>
            </a:r>
            <a:endParaRPr lang="zh-CN" altLang="en-US"/>
          </a:p>
        </p:txBody>
      </p:sp>
      <p:sp>
        <p:nvSpPr>
          <p:cNvPr id="13" name="文本框 12"/>
          <p:cNvSpPr txBox="1"/>
          <p:nvPr/>
        </p:nvSpPr>
        <p:spPr>
          <a:xfrm>
            <a:off x="481330" y="6468110"/>
            <a:ext cx="6311900" cy="368300"/>
          </a:xfrm>
          <a:prstGeom prst="rect">
            <a:avLst/>
          </a:prstGeom>
          <a:noFill/>
        </p:spPr>
        <p:txBody>
          <a:bodyPr wrap="square" rtlCol="0" anchor="t">
            <a:spAutoFit/>
          </a:bodyPr>
          <a:p>
            <a:r>
              <a:rPr lang="zh-CN" altLang="en-US"/>
              <a:t>https://matplotlib.org/</a:t>
            </a:r>
            <a:endParaRPr lang="zh-CN" altLang="en-US"/>
          </a:p>
        </p:txBody>
      </p:sp>
      <p:sp>
        <p:nvSpPr>
          <p:cNvPr id="14" name="文本框 13"/>
          <p:cNvSpPr txBox="1"/>
          <p:nvPr/>
        </p:nvSpPr>
        <p:spPr>
          <a:xfrm>
            <a:off x="2209800" y="4939665"/>
            <a:ext cx="2854960" cy="368300"/>
          </a:xfrm>
          <a:prstGeom prst="rect">
            <a:avLst/>
          </a:prstGeom>
          <a:noFill/>
        </p:spPr>
        <p:txBody>
          <a:bodyPr wrap="square" rtlCol="0" anchor="t">
            <a:spAutoFit/>
          </a:bodyPr>
          <a:p>
            <a:r>
              <a:rPr lang="zh-CN" altLang="en-US"/>
              <a:t>操作</a:t>
            </a:r>
            <a:r>
              <a:rPr lang="en-US" altLang="zh-CN"/>
              <a:t>csv</a:t>
            </a:r>
            <a:r>
              <a:rPr lang="zh-CN" altLang="en-US"/>
              <a:t>文件，统计数据</a:t>
            </a:r>
            <a:endParaRPr lang="zh-CN" altLang="en-US"/>
          </a:p>
        </p:txBody>
      </p:sp>
      <p:pic>
        <p:nvPicPr>
          <p:cNvPr id="3" name="图片 2"/>
          <p:cNvPicPr>
            <a:picLocks noChangeAspect="1"/>
          </p:cNvPicPr>
          <p:nvPr/>
        </p:nvPicPr>
        <p:blipFill>
          <a:blip r:embed="rId1"/>
          <a:stretch>
            <a:fillRect/>
          </a:stretch>
        </p:blipFill>
        <p:spPr>
          <a:xfrm>
            <a:off x="1114425" y="2936240"/>
            <a:ext cx="4733290" cy="986155"/>
          </a:xfrm>
          <a:prstGeom prst="rect">
            <a:avLst/>
          </a:prstGeom>
        </p:spPr>
      </p:pic>
      <p:pic>
        <p:nvPicPr>
          <p:cNvPr id="5" name="图片 4"/>
          <p:cNvPicPr>
            <a:picLocks noChangeAspect="1"/>
          </p:cNvPicPr>
          <p:nvPr/>
        </p:nvPicPr>
        <p:blipFill>
          <a:blip r:embed="rId2"/>
          <a:stretch>
            <a:fillRect/>
          </a:stretch>
        </p:blipFill>
        <p:spPr>
          <a:xfrm>
            <a:off x="6713220" y="2936240"/>
            <a:ext cx="3346450" cy="802640"/>
          </a:xfrm>
          <a:prstGeom prst="rect">
            <a:avLst/>
          </a:prstGeom>
        </p:spPr>
      </p:pic>
      <p:sp>
        <p:nvSpPr>
          <p:cNvPr id="6" name="文本框 5"/>
          <p:cNvSpPr txBox="1"/>
          <p:nvPr/>
        </p:nvSpPr>
        <p:spPr>
          <a:xfrm>
            <a:off x="7925435" y="4356735"/>
            <a:ext cx="1810385" cy="368300"/>
          </a:xfrm>
          <a:prstGeom prst="rect">
            <a:avLst/>
          </a:prstGeom>
          <a:noFill/>
        </p:spPr>
        <p:txBody>
          <a:bodyPr wrap="square" rtlCol="0" anchor="t">
            <a:spAutoFit/>
          </a:bodyPr>
          <a:p>
            <a:r>
              <a:t>matplotlib</a:t>
            </a:r>
          </a:p>
        </p:txBody>
      </p:sp>
      <p:sp>
        <p:nvSpPr>
          <p:cNvPr id="7" name="文本框 6"/>
          <p:cNvSpPr txBox="1"/>
          <p:nvPr/>
        </p:nvSpPr>
        <p:spPr>
          <a:xfrm>
            <a:off x="7670800" y="4834890"/>
            <a:ext cx="2065020" cy="368300"/>
          </a:xfrm>
          <a:prstGeom prst="rect">
            <a:avLst/>
          </a:prstGeom>
          <a:noFill/>
        </p:spPr>
        <p:txBody>
          <a:bodyPr wrap="square" rtlCol="0" anchor="t">
            <a:spAutoFit/>
          </a:bodyPr>
          <a:p>
            <a:r>
              <a:rPr lang="en-US"/>
              <a:t>Python</a:t>
            </a:r>
            <a:r>
              <a:rPr lang="zh-CN" altLang="en-US"/>
              <a:t>绘图库</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数据可视化</a:t>
            </a:r>
            <a:endParaRPr lang="zh-CN" altLang="en-US" sz="4000"/>
          </a:p>
        </p:txBody>
      </p:sp>
      <p:sp>
        <p:nvSpPr>
          <p:cNvPr id="18" name="矩形 17"/>
          <p:cNvSpPr/>
          <p:nvPr/>
        </p:nvSpPr>
        <p:spPr>
          <a:xfrm>
            <a:off x="838200" y="1527810"/>
            <a:ext cx="5311775"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对类型，地区，语言，时长进行统计</a:t>
            </a:r>
            <a:endParaRPr lang="zh-CN" altLang="en-US" sz="1600">
              <a:sym typeface="+mn-ea"/>
            </a:endParaRPr>
          </a:p>
        </p:txBody>
      </p:sp>
      <p:pic>
        <p:nvPicPr>
          <p:cNvPr id="4" name="图片 3" descr="x_movie_type_y_ratings"/>
          <p:cNvPicPr>
            <a:picLocks noChangeAspect="1"/>
          </p:cNvPicPr>
          <p:nvPr/>
        </p:nvPicPr>
        <p:blipFill>
          <a:blip r:embed="rId1"/>
          <a:stretch>
            <a:fillRect/>
          </a:stretch>
        </p:blipFill>
        <p:spPr>
          <a:xfrm>
            <a:off x="590550" y="2317750"/>
            <a:ext cx="5134610" cy="3850640"/>
          </a:xfrm>
          <a:prstGeom prst="rect">
            <a:avLst/>
          </a:prstGeom>
        </p:spPr>
      </p:pic>
      <p:pic>
        <p:nvPicPr>
          <p:cNvPr id="9" name="图片 8" descr="x_area_y_ratings"/>
          <p:cNvPicPr>
            <a:picLocks noChangeAspect="1"/>
          </p:cNvPicPr>
          <p:nvPr/>
        </p:nvPicPr>
        <p:blipFill>
          <a:blip r:embed="rId2"/>
          <a:stretch>
            <a:fillRect/>
          </a:stretch>
        </p:blipFill>
        <p:spPr>
          <a:xfrm>
            <a:off x="6149975" y="2294890"/>
            <a:ext cx="5163820" cy="3873500"/>
          </a:xfrm>
          <a:prstGeom prst="rect">
            <a:avLst/>
          </a:prstGeom>
        </p:spPr>
      </p:pic>
      <p:pic>
        <p:nvPicPr>
          <p:cNvPr id="10" name="图片 9" descr="x_language_y_ratings"/>
          <p:cNvPicPr>
            <a:picLocks noChangeAspect="1"/>
          </p:cNvPicPr>
          <p:nvPr/>
        </p:nvPicPr>
        <p:blipFill>
          <a:blip r:embed="rId3"/>
          <a:stretch>
            <a:fillRect/>
          </a:stretch>
        </p:blipFill>
        <p:spPr>
          <a:xfrm>
            <a:off x="1508125" y="2801620"/>
            <a:ext cx="4801870" cy="3601085"/>
          </a:xfrm>
          <a:prstGeom prst="rect">
            <a:avLst/>
          </a:prstGeom>
        </p:spPr>
      </p:pic>
      <p:pic>
        <p:nvPicPr>
          <p:cNvPr id="11" name="图片 10" descr="x_runtime_y_ratings"/>
          <p:cNvPicPr>
            <a:picLocks noChangeAspect="1"/>
          </p:cNvPicPr>
          <p:nvPr/>
        </p:nvPicPr>
        <p:blipFill>
          <a:blip r:embed="rId4"/>
          <a:stretch>
            <a:fillRect/>
          </a:stretch>
        </p:blipFill>
        <p:spPr>
          <a:xfrm>
            <a:off x="6809105" y="2548890"/>
            <a:ext cx="4733290" cy="3550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数据可视化</a:t>
            </a:r>
            <a:endParaRPr lang="zh-CN" altLang="en-US" sz="4000"/>
          </a:p>
        </p:txBody>
      </p:sp>
      <p:sp>
        <p:nvSpPr>
          <p:cNvPr id="18" name="矩形 17"/>
          <p:cNvSpPr/>
          <p:nvPr/>
        </p:nvSpPr>
        <p:spPr>
          <a:xfrm>
            <a:off x="838200" y="1527810"/>
            <a:ext cx="5311775"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分数和投票数统计</a:t>
            </a:r>
            <a:endParaRPr lang="zh-CN" altLang="en-US" sz="1600">
              <a:sym typeface="+mn-ea"/>
            </a:endParaRPr>
          </a:p>
        </p:txBody>
      </p:sp>
      <p:pic>
        <p:nvPicPr>
          <p:cNvPr id="3" name="图片 2" descr="x_ratings_y_count"/>
          <p:cNvPicPr>
            <a:picLocks noChangeAspect="1"/>
          </p:cNvPicPr>
          <p:nvPr/>
        </p:nvPicPr>
        <p:blipFill>
          <a:blip r:embed="rId1"/>
          <a:stretch>
            <a:fillRect/>
          </a:stretch>
        </p:blipFill>
        <p:spPr>
          <a:xfrm>
            <a:off x="984885" y="2454275"/>
            <a:ext cx="4841240" cy="3630930"/>
          </a:xfrm>
          <a:prstGeom prst="rect">
            <a:avLst/>
          </a:prstGeom>
        </p:spPr>
      </p:pic>
      <p:pic>
        <p:nvPicPr>
          <p:cNvPr id="5" name="图片 4" descr="x_vote_num_y_ratings"/>
          <p:cNvPicPr>
            <a:picLocks noChangeAspect="1"/>
          </p:cNvPicPr>
          <p:nvPr/>
        </p:nvPicPr>
        <p:blipFill>
          <a:blip r:embed="rId2"/>
          <a:stretch>
            <a:fillRect/>
          </a:stretch>
        </p:blipFill>
        <p:spPr>
          <a:xfrm>
            <a:off x="6346190" y="2454275"/>
            <a:ext cx="4535805" cy="34023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数据可视化</a:t>
            </a:r>
            <a:endParaRPr lang="zh-CN" altLang="en-US" sz="4000"/>
          </a:p>
        </p:txBody>
      </p:sp>
      <p:sp>
        <p:nvSpPr>
          <p:cNvPr id="18" name="矩形 17"/>
          <p:cNvSpPr/>
          <p:nvPr/>
        </p:nvSpPr>
        <p:spPr>
          <a:xfrm>
            <a:off x="838200" y="1527810"/>
            <a:ext cx="218313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电影排行榜</a:t>
            </a:r>
            <a:endParaRPr lang="zh-CN" altLang="en-US" sz="1600">
              <a:sym typeface="+mn-ea"/>
            </a:endParaRPr>
          </a:p>
        </p:txBody>
      </p:sp>
      <p:pic>
        <p:nvPicPr>
          <p:cNvPr id="4" name="图片 3" descr="x_title_y_vote_num_topall"/>
          <p:cNvPicPr>
            <a:picLocks noChangeAspect="1"/>
          </p:cNvPicPr>
          <p:nvPr/>
        </p:nvPicPr>
        <p:blipFill>
          <a:blip r:embed="rId1"/>
          <a:stretch>
            <a:fillRect/>
          </a:stretch>
        </p:blipFill>
        <p:spPr>
          <a:xfrm>
            <a:off x="838200" y="2209165"/>
            <a:ext cx="5306695" cy="3980180"/>
          </a:xfrm>
          <a:prstGeom prst="rect">
            <a:avLst/>
          </a:prstGeom>
        </p:spPr>
      </p:pic>
      <p:pic>
        <p:nvPicPr>
          <p:cNvPr id="6" name="图片 5" descr="x_title_y_vote_num_top2018"/>
          <p:cNvPicPr>
            <a:picLocks noChangeAspect="1"/>
          </p:cNvPicPr>
          <p:nvPr/>
        </p:nvPicPr>
        <p:blipFill>
          <a:blip r:embed="rId2"/>
          <a:stretch>
            <a:fillRect/>
          </a:stretch>
        </p:blipFill>
        <p:spPr>
          <a:xfrm>
            <a:off x="6572250" y="46990"/>
            <a:ext cx="4226560" cy="3169920"/>
          </a:xfrm>
          <a:prstGeom prst="rect">
            <a:avLst/>
          </a:prstGeom>
        </p:spPr>
      </p:pic>
      <p:pic>
        <p:nvPicPr>
          <p:cNvPr id="7" name="图片 6" descr="x_title_y_vote_num_top2019"/>
          <p:cNvPicPr>
            <a:picLocks noChangeAspect="1"/>
          </p:cNvPicPr>
          <p:nvPr/>
        </p:nvPicPr>
        <p:blipFill>
          <a:blip r:embed="rId3"/>
          <a:stretch>
            <a:fillRect/>
          </a:stretch>
        </p:blipFill>
        <p:spPr>
          <a:xfrm>
            <a:off x="6499860" y="3216910"/>
            <a:ext cx="4298950" cy="32238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数据可视化</a:t>
            </a:r>
            <a:endParaRPr lang="zh-CN" altLang="en-US" sz="4000"/>
          </a:p>
        </p:txBody>
      </p:sp>
      <p:sp>
        <p:nvSpPr>
          <p:cNvPr id="18" name="矩形 17"/>
          <p:cNvSpPr/>
          <p:nvPr/>
        </p:nvSpPr>
        <p:spPr>
          <a:xfrm>
            <a:off x="838200" y="1527810"/>
            <a:ext cx="2992755"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导演，编剧，演员排行榜</a:t>
            </a:r>
            <a:endParaRPr lang="zh-CN" altLang="en-US" sz="1600">
              <a:sym typeface="+mn-ea"/>
            </a:endParaRPr>
          </a:p>
        </p:txBody>
      </p:sp>
      <p:pic>
        <p:nvPicPr>
          <p:cNvPr id="3" name="图片 2" descr="x_director_y_vote_num_top"/>
          <p:cNvPicPr>
            <a:picLocks noChangeAspect="1"/>
          </p:cNvPicPr>
          <p:nvPr/>
        </p:nvPicPr>
        <p:blipFill>
          <a:blip r:embed="rId1"/>
          <a:stretch>
            <a:fillRect/>
          </a:stretch>
        </p:blipFill>
        <p:spPr>
          <a:xfrm>
            <a:off x="838200" y="2194560"/>
            <a:ext cx="5503545" cy="4127500"/>
          </a:xfrm>
          <a:prstGeom prst="rect">
            <a:avLst/>
          </a:prstGeom>
        </p:spPr>
      </p:pic>
      <p:pic>
        <p:nvPicPr>
          <p:cNvPr id="5" name="图片 4" descr="x_screenwriter_y_vote_num_top"/>
          <p:cNvPicPr>
            <a:picLocks noChangeAspect="1"/>
          </p:cNvPicPr>
          <p:nvPr/>
        </p:nvPicPr>
        <p:blipFill>
          <a:blip r:embed="rId2"/>
          <a:stretch>
            <a:fillRect/>
          </a:stretch>
        </p:blipFill>
        <p:spPr>
          <a:xfrm>
            <a:off x="6650990" y="140335"/>
            <a:ext cx="4180840" cy="3135630"/>
          </a:xfrm>
          <a:prstGeom prst="rect">
            <a:avLst/>
          </a:prstGeom>
        </p:spPr>
      </p:pic>
      <p:pic>
        <p:nvPicPr>
          <p:cNvPr id="8" name="图片 7" descr="x_actor_y_vote_num_top"/>
          <p:cNvPicPr>
            <a:picLocks noChangeAspect="1"/>
          </p:cNvPicPr>
          <p:nvPr/>
        </p:nvPicPr>
        <p:blipFill>
          <a:blip r:embed="rId3"/>
          <a:stretch>
            <a:fillRect/>
          </a:stretch>
        </p:blipFill>
        <p:spPr>
          <a:xfrm>
            <a:off x="6720840" y="3275965"/>
            <a:ext cx="4288790" cy="3216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神经网络模型</a:t>
            </a:r>
            <a:endParaRPr lang="zh-CN" altLang="en-US" sz="4000"/>
          </a:p>
        </p:txBody>
      </p:sp>
      <p:sp>
        <p:nvSpPr>
          <p:cNvPr id="47" name="文本框 46"/>
          <p:cNvSpPr txBox="1"/>
          <p:nvPr/>
        </p:nvSpPr>
        <p:spPr>
          <a:xfrm>
            <a:off x="838200" y="1594485"/>
            <a:ext cx="8571865" cy="306705"/>
          </a:xfrm>
          <a:prstGeom prst="rect">
            <a:avLst/>
          </a:prstGeom>
          <a:noFill/>
          <a:ln w="38100">
            <a:solidFill>
              <a:srgbClr val="C00000"/>
            </a:solidFill>
          </a:ln>
        </p:spPr>
        <p:txBody>
          <a:bodyPr wrap="square" rtlCol="0" anchor="t">
            <a:spAutoFit/>
          </a:bodyPr>
          <a:p>
            <a:r>
              <a:rPr lang="zh-CN" altLang="en-US" sz="1400"/>
              <a:t>不是为了得到一个精确的模型，而是为了寻找数据中的内在联系，因此只取隐藏层的特征，而不关注准确度</a:t>
            </a:r>
            <a:endParaRPr lang="zh-CN" altLang="en-US" sz="1400"/>
          </a:p>
        </p:txBody>
      </p:sp>
      <p:pic>
        <p:nvPicPr>
          <p:cNvPr id="5" name="图片 4"/>
          <p:cNvPicPr>
            <a:picLocks noChangeAspect="1"/>
          </p:cNvPicPr>
          <p:nvPr/>
        </p:nvPicPr>
        <p:blipFill>
          <a:blip r:embed="rId1"/>
          <a:stretch>
            <a:fillRect/>
          </a:stretch>
        </p:blipFill>
        <p:spPr>
          <a:xfrm>
            <a:off x="923290" y="2474595"/>
            <a:ext cx="2514600" cy="2797810"/>
          </a:xfrm>
          <a:prstGeom prst="rect">
            <a:avLst/>
          </a:prstGeom>
        </p:spPr>
      </p:pic>
      <p:sp>
        <p:nvSpPr>
          <p:cNvPr id="14" name="文本框 13"/>
          <p:cNvSpPr txBox="1"/>
          <p:nvPr/>
        </p:nvSpPr>
        <p:spPr>
          <a:xfrm>
            <a:off x="1863090" y="5650230"/>
            <a:ext cx="2381250" cy="368300"/>
          </a:xfrm>
          <a:prstGeom prst="rect">
            <a:avLst/>
          </a:prstGeom>
          <a:noFill/>
        </p:spPr>
        <p:txBody>
          <a:bodyPr wrap="square" rtlCol="0" anchor="t">
            <a:spAutoFit/>
          </a:bodyPr>
          <a:p>
            <a:r>
              <a:rPr lang="en-US"/>
              <a:t>encoder-decoder</a:t>
            </a:r>
            <a:endParaRPr lang="en-US"/>
          </a:p>
        </p:txBody>
      </p:sp>
      <p:sp>
        <p:nvSpPr>
          <p:cNvPr id="12" name="下弧形箭头 11"/>
          <p:cNvSpPr/>
          <p:nvPr/>
        </p:nvSpPr>
        <p:spPr>
          <a:xfrm>
            <a:off x="1983740" y="5086350"/>
            <a:ext cx="2014220" cy="316230"/>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文本框 12"/>
          <p:cNvSpPr txBox="1"/>
          <p:nvPr/>
        </p:nvSpPr>
        <p:spPr>
          <a:xfrm>
            <a:off x="3583305" y="2921635"/>
            <a:ext cx="1186815" cy="2030095"/>
          </a:xfrm>
          <a:prstGeom prst="rect">
            <a:avLst/>
          </a:prstGeom>
          <a:noFill/>
        </p:spPr>
        <p:txBody>
          <a:bodyPr wrap="square" rtlCol="0" anchor="t">
            <a:spAutoFit/>
          </a:bodyPr>
          <a:p>
            <a:r>
              <a:rPr lang="zh-CN" altLang="en-US"/>
              <a:t>利用中间隐藏层的特征进行聚类、计算相似性等后续任务</a:t>
            </a:r>
            <a:endParaRPr lang="zh-CN" altLang="en-US"/>
          </a:p>
        </p:txBody>
      </p:sp>
      <p:pic>
        <p:nvPicPr>
          <p:cNvPr id="15" name="图片 14"/>
          <p:cNvPicPr>
            <a:picLocks noChangeAspect="1"/>
          </p:cNvPicPr>
          <p:nvPr/>
        </p:nvPicPr>
        <p:blipFill>
          <a:blip r:embed="rId2"/>
          <a:stretch>
            <a:fillRect/>
          </a:stretch>
        </p:blipFill>
        <p:spPr>
          <a:xfrm>
            <a:off x="5499735" y="2474595"/>
            <a:ext cx="4168140" cy="2605405"/>
          </a:xfrm>
          <a:prstGeom prst="rect">
            <a:avLst/>
          </a:prstGeom>
        </p:spPr>
      </p:pic>
      <p:sp>
        <p:nvSpPr>
          <p:cNvPr id="16" name="文本框 15"/>
          <p:cNvSpPr txBox="1"/>
          <p:nvPr/>
        </p:nvSpPr>
        <p:spPr>
          <a:xfrm>
            <a:off x="8140700" y="5545455"/>
            <a:ext cx="1725930" cy="368300"/>
          </a:xfrm>
          <a:prstGeom prst="rect">
            <a:avLst/>
          </a:prstGeom>
          <a:noFill/>
        </p:spPr>
        <p:txBody>
          <a:bodyPr wrap="square" rtlCol="0" anchor="t">
            <a:spAutoFit/>
          </a:bodyPr>
          <a:p>
            <a:r>
              <a:rPr lang="en-US"/>
              <a:t>word2vec</a:t>
            </a:r>
            <a:endParaRPr lang="en-US"/>
          </a:p>
        </p:txBody>
      </p:sp>
      <p:sp>
        <p:nvSpPr>
          <p:cNvPr id="17" name="下弧形箭头 16"/>
          <p:cNvSpPr/>
          <p:nvPr/>
        </p:nvSpPr>
        <p:spPr>
          <a:xfrm>
            <a:off x="7590155" y="5080000"/>
            <a:ext cx="2566670" cy="408305"/>
          </a:xfrm>
          <a:prstGeom prst="curved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9" name="文本框 18"/>
          <p:cNvSpPr txBox="1"/>
          <p:nvPr/>
        </p:nvSpPr>
        <p:spPr>
          <a:xfrm>
            <a:off x="9866630" y="3202940"/>
            <a:ext cx="1186815" cy="922020"/>
          </a:xfrm>
          <a:prstGeom prst="rect">
            <a:avLst/>
          </a:prstGeom>
          <a:noFill/>
        </p:spPr>
        <p:txBody>
          <a:bodyPr wrap="square" rtlCol="0" anchor="t">
            <a:spAutoFit/>
          </a:bodyPr>
          <a:p>
            <a:r>
              <a:rPr lang="zh-CN"/>
              <a:t>生成具有语义信息的词向量</a:t>
            </a:r>
            <a:endParaRPr lang="zh-CN"/>
          </a:p>
        </p:txBody>
      </p:sp>
      <p:sp>
        <p:nvSpPr>
          <p:cNvPr id="3" name="上箭头标注 2"/>
          <p:cNvSpPr/>
          <p:nvPr/>
        </p:nvSpPr>
        <p:spPr>
          <a:xfrm>
            <a:off x="2230755" y="6182360"/>
            <a:ext cx="1352550" cy="45402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电影</a:t>
            </a:r>
            <a:endParaRPr lang="zh-CN" altLang="en-US"/>
          </a:p>
        </p:txBody>
      </p:sp>
      <p:sp>
        <p:nvSpPr>
          <p:cNvPr id="4" name="上箭头标注 3"/>
          <p:cNvSpPr/>
          <p:nvPr/>
        </p:nvSpPr>
        <p:spPr>
          <a:xfrm>
            <a:off x="8197215" y="6182360"/>
            <a:ext cx="1352550" cy="454025"/>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神经网络模型</a:t>
            </a:r>
            <a:endParaRPr lang="zh-CN" altLang="en-US" sz="4000"/>
          </a:p>
        </p:txBody>
      </p:sp>
      <p:sp>
        <p:nvSpPr>
          <p:cNvPr id="22" name="文本框 21"/>
          <p:cNvSpPr txBox="1"/>
          <p:nvPr/>
        </p:nvSpPr>
        <p:spPr>
          <a:xfrm>
            <a:off x="838200" y="1384300"/>
            <a:ext cx="9055735" cy="306705"/>
          </a:xfrm>
          <a:prstGeom prst="rect">
            <a:avLst/>
          </a:prstGeom>
          <a:noFill/>
          <a:ln w="38100">
            <a:solidFill>
              <a:srgbClr val="C00000"/>
            </a:solidFill>
          </a:ln>
        </p:spPr>
        <p:txBody>
          <a:bodyPr wrap="square" rtlCol="0" anchor="t">
            <a:spAutoFit/>
          </a:bodyPr>
          <a:p>
            <a:r>
              <a:rPr lang="zh-CN" altLang="en-US" sz="1400"/>
              <a:t>以回归问题训练电影和用户模型，输入处理好的电影以及用户特征，分别用电影评分以及用户打分作为回归目标</a:t>
            </a:r>
            <a:endParaRPr lang="zh-CN" altLang="en-US" sz="1400"/>
          </a:p>
        </p:txBody>
      </p:sp>
      <p:sp>
        <p:nvSpPr>
          <p:cNvPr id="23" name="矩形 22"/>
          <p:cNvSpPr/>
          <p:nvPr/>
        </p:nvSpPr>
        <p:spPr>
          <a:xfrm>
            <a:off x="838200" y="1905000"/>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电影模型</a:t>
            </a:r>
            <a:endParaRPr lang="zh-CN" altLang="en-US" sz="1600">
              <a:sym typeface="+mn-ea"/>
            </a:endParaRPr>
          </a:p>
        </p:txBody>
      </p:sp>
      <p:sp>
        <p:nvSpPr>
          <p:cNvPr id="19" name="矩形 18"/>
          <p:cNvSpPr/>
          <p:nvPr/>
        </p:nvSpPr>
        <p:spPr>
          <a:xfrm rot="5400000">
            <a:off x="-92710" y="4389120"/>
            <a:ext cx="3436620" cy="180340"/>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0000010010010001000011001000</a:t>
            </a:r>
            <a:endParaRPr lang="en-US" altLang="zh-CN" sz="1400"/>
          </a:p>
        </p:txBody>
      </p:sp>
      <p:sp>
        <p:nvSpPr>
          <p:cNvPr id="14" name="文本框 13"/>
          <p:cNvSpPr txBox="1"/>
          <p:nvPr/>
        </p:nvSpPr>
        <p:spPr>
          <a:xfrm>
            <a:off x="1026795" y="6321425"/>
            <a:ext cx="1196975" cy="275590"/>
          </a:xfrm>
          <a:prstGeom prst="rect">
            <a:avLst/>
          </a:prstGeom>
          <a:noFill/>
        </p:spPr>
        <p:txBody>
          <a:bodyPr wrap="square" rtlCol="0" anchor="t">
            <a:spAutoFit/>
          </a:bodyPr>
          <a:p>
            <a:r>
              <a:rPr lang="zh-CN" altLang="en-US" sz="1200"/>
              <a:t>电影数据索引</a:t>
            </a:r>
            <a:endParaRPr lang="zh-CN" altLang="en-US" sz="1200"/>
          </a:p>
        </p:txBody>
      </p:sp>
      <p:grpSp>
        <p:nvGrpSpPr>
          <p:cNvPr id="18" name="组合 17"/>
          <p:cNvGrpSpPr/>
          <p:nvPr/>
        </p:nvGrpSpPr>
        <p:grpSpPr>
          <a:xfrm>
            <a:off x="3335655" y="2726690"/>
            <a:ext cx="2133600" cy="3297555"/>
            <a:chOff x="5377" y="4886"/>
            <a:chExt cx="3360" cy="5193"/>
          </a:xfrm>
        </p:grpSpPr>
        <p:sp>
          <p:nvSpPr>
            <p:cNvPr id="48" name="矩形 47"/>
            <p:cNvSpPr/>
            <p:nvPr/>
          </p:nvSpPr>
          <p:spPr>
            <a:xfrm>
              <a:off x="5377" y="488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5377" y="525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5377" y="5630"/>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377" y="5974"/>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377" y="634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5377" y="671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377" y="704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377" y="741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377" y="7791"/>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377" y="8135"/>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5377" y="850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377" y="887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6933" y="9316"/>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6933" y="9636"/>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6933" y="9955"/>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文本框 24"/>
          <p:cNvSpPr txBox="1"/>
          <p:nvPr/>
        </p:nvSpPr>
        <p:spPr>
          <a:xfrm>
            <a:off x="3729990" y="6083935"/>
            <a:ext cx="1344930" cy="275590"/>
          </a:xfrm>
          <a:prstGeom prst="rect">
            <a:avLst/>
          </a:prstGeom>
          <a:noFill/>
        </p:spPr>
        <p:txBody>
          <a:bodyPr wrap="square" rtlCol="0" anchor="t">
            <a:spAutoFit/>
          </a:bodyPr>
          <a:p>
            <a:r>
              <a:rPr lang="en-US" altLang="zh-CN" sz="1200"/>
              <a:t>323</a:t>
            </a:r>
            <a:r>
              <a:rPr lang="zh-CN" altLang="en-US" sz="1200"/>
              <a:t>维电影数据</a:t>
            </a:r>
            <a:endParaRPr lang="zh-CN" altLang="en-US" sz="1200"/>
          </a:p>
        </p:txBody>
      </p:sp>
      <p:grpSp>
        <p:nvGrpSpPr>
          <p:cNvPr id="49" name="组合 48"/>
          <p:cNvGrpSpPr/>
          <p:nvPr/>
        </p:nvGrpSpPr>
        <p:grpSpPr>
          <a:xfrm>
            <a:off x="5558155" y="2726690"/>
            <a:ext cx="198120" cy="3293745"/>
            <a:chOff x="8753" y="4294"/>
            <a:chExt cx="312" cy="5187"/>
          </a:xfrm>
        </p:grpSpPr>
        <p:sp>
          <p:nvSpPr>
            <p:cNvPr id="26" name="矩形 25"/>
            <p:cNvSpPr/>
            <p:nvPr/>
          </p:nvSpPr>
          <p:spPr>
            <a:xfrm>
              <a:off x="8753" y="4294"/>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8753" y="4666"/>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8753" y="5038"/>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8753" y="5382"/>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8753" y="5754"/>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8753" y="6126"/>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8753" y="6455"/>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753" y="6827"/>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8753" y="7199"/>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8753" y="7543"/>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8753" y="7915"/>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8753" y="8287"/>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nvSpPr>
          <p:spPr>
            <a:xfrm>
              <a:off x="8850" y="8724"/>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8850" y="9044"/>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a:off x="8849" y="9363"/>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0" name="文本框 49"/>
          <p:cNvSpPr txBox="1"/>
          <p:nvPr/>
        </p:nvSpPr>
        <p:spPr>
          <a:xfrm>
            <a:off x="5147945" y="6083935"/>
            <a:ext cx="1019175" cy="275590"/>
          </a:xfrm>
          <a:prstGeom prst="rect">
            <a:avLst/>
          </a:prstGeom>
          <a:noFill/>
        </p:spPr>
        <p:txBody>
          <a:bodyPr wrap="square" rtlCol="0" anchor="t">
            <a:spAutoFit/>
          </a:bodyPr>
          <a:p>
            <a:r>
              <a:rPr lang="zh-CN" altLang="en-US" sz="1200"/>
              <a:t>电影平均分</a:t>
            </a:r>
            <a:endParaRPr lang="zh-CN" altLang="en-US" sz="1200"/>
          </a:p>
        </p:txBody>
      </p:sp>
      <p:cxnSp>
        <p:nvCxnSpPr>
          <p:cNvPr id="51" name="直接连接符 50"/>
          <p:cNvCxnSpPr/>
          <p:nvPr/>
        </p:nvCxnSpPr>
        <p:spPr>
          <a:xfrm>
            <a:off x="1835785" y="2776855"/>
            <a:ext cx="1411605" cy="0"/>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p:cNvCxnSpPr/>
          <p:nvPr/>
        </p:nvCxnSpPr>
        <p:spPr>
          <a:xfrm flipV="1">
            <a:off x="1816100" y="5501005"/>
            <a:ext cx="1490345" cy="582930"/>
          </a:xfrm>
          <a:prstGeom prst="line">
            <a:avLst/>
          </a:prstGeom>
        </p:spPr>
        <p:style>
          <a:lnRef idx="3">
            <a:schemeClr val="dk1"/>
          </a:lnRef>
          <a:fillRef idx="0">
            <a:schemeClr val="dk1"/>
          </a:fillRef>
          <a:effectRef idx="2">
            <a:schemeClr val="dk1"/>
          </a:effectRef>
          <a:fontRef idx="minor">
            <a:schemeClr val="tx1"/>
          </a:fontRef>
        </p:style>
      </p:cxnSp>
      <p:sp>
        <p:nvSpPr>
          <p:cNvPr id="53" name="上弧形箭头 52"/>
          <p:cNvSpPr/>
          <p:nvPr/>
        </p:nvSpPr>
        <p:spPr>
          <a:xfrm>
            <a:off x="4530725" y="2145030"/>
            <a:ext cx="4175760" cy="404495"/>
          </a:xfrm>
          <a:prstGeom prst="curvedDown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chemeClr val="tx1"/>
                </a:solidFill>
              </a:rPr>
              <a:t>64 batch_size data</a:t>
            </a:r>
            <a:endParaRPr lang="en-US" altLang="zh-CN" sz="1200">
              <a:solidFill>
                <a:schemeClr val="tx1"/>
              </a:solidFill>
            </a:endParaRPr>
          </a:p>
        </p:txBody>
      </p:sp>
      <p:sp>
        <p:nvSpPr>
          <p:cNvPr id="54" name="下弧形箭头 53"/>
          <p:cNvSpPr/>
          <p:nvPr/>
        </p:nvSpPr>
        <p:spPr>
          <a:xfrm>
            <a:off x="5725160" y="6488430"/>
            <a:ext cx="4087495" cy="306070"/>
          </a:xfrm>
          <a:prstGeom prst="curvedUp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5" name="矩形 54"/>
          <p:cNvSpPr/>
          <p:nvPr/>
        </p:nvSpPr>
        <p:spPr>
          <a:xfrm>
            <a:off x="9065895" y="6141085"/>
            <a:ext cx="1235075" cy="180340"/>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targets</a:t>
            </a:r>
            <a:endParaRPr lang="en-US" altLang="zh-CN" sz="1200"/>
          </a:p>
        </p:txBody>
      </p:sp>
      <p:cxnSp>
        <p:nvCxnSpPr>
          <p:cNvPr id="56" name="直接箭头连接符 55"/>
          <p:cNvCxnSpPr/>
          <p:nvPr/>
        </p:nvCxnSpPr>
        <p:spPr>
          <a:xfrm flipH="1">
            <a:off x="9643745" y="5797550"/>
            <a:ext cx="3175" cy="343535"/>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77" name="矩形 76"/>
          <p:cNvSpPr/>
          <p:nvPr/>
        </p:nvSpPr>
        <p:spPr>
          <a:xfrm>
            <a:off x="6983730" y="6036945"/>
            <a:ext cx="1210310" cy="322580"/>
          </a:xfrm>
          <a:prstGeom prst="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t>movie embeddings</a:t>
            </a:r>
            <a:endParaRPr lang="en-US" altLang="zh-CN" sz="1000"/>
          </a:p>
        </p:txBody>
      </p:sp>
      <p:cxnSp>
        <p:nvCxnSpPr>
          <p:cNvPr id="57" name="直接箭头连接符 56"/>
          <p:cNvCxnSpPr>
            <a:endCxn id="77" idx="0"/>
          </p:cNvCxnSpPr>
          <p:nvPr/>
        </p:nvCxnSpPr>
        <p:spPr>
          <a:xfrm flipH="1">
            <a:off x="7588885" y="5817235"/>
            <a:ext cx="2540" cy="2197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58" name="图片 57"/>
          <p:cNvPicPr>
            <a:picLocks noChangeAspect="1"/>
          </p:cNvPicPr>
          <p:nvPr/>
        </p:nvPicPr>
        <p:blipFill>
          <a:blip r:embed="rId1"/>
          <a:stretch>
            <a:fillRect/>
          </a:stretch>
        </p:blipFill>
        <p:spPr>
          <a:xfrm>
            <a:off x="6842125" y="2587625"/>
            <a:ext cx="3548380" cy="32200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神经网络模型</a:t>
            </a:r>
            <a:endParaRPr lang="zh-CN" altLang="en-US" sz="4000"/>
          </a:p>
        </p:txBody>
      </p:sp>
      <p:sp>
        <p:nvSpPr>
          <p:cNvPr id="23" name="矩形 22"/>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用户模型</a:t>
            </a:r>
            <a:endParaRPr lang="zh-CN" altLang="en-US" sz="1600">
              <a:sym typeface="+mn-ea"/>
            </a:endParaRPr>
          </a:p>
        </p:txBody>
      </p:sp>
      <p:sp>
        <p:nvSpPr>
          <p:cNvPr id="19" name="矩形 18"/>
          <p:cNvSpPr/>
          <p:nvPr/>
        </p:nvSpPr>
        <p:spPr>
          <a:xfrm rot="5400000">
            <a:off x="-379095" y="4008755"/>
            <a:ext cx="3436620" cy="180340"/>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0000010010010001000011001000</a:t>
            </a:r>
            <a:endParaRPr lang="en-US" altLang="zh-CN" sz="1400"/>
          </a:p>
        </p:txBody>
      </p:sp>
      <p:sp>
        <p:nvSpPr>
          <p:cNvPr id="14" name="文本框 13"/>
          <p:cNvSpPr txBox="1"/>
          <p:nvPr/>
        </p:nvSpPr>
        <p:spPr>
          <a:xfrm>
            <a:off x="818515" y="6021070"/>
            <a:ext cx="1196975" cy="275590"/>
          </a:xfrm>
          <a:prstGeom prst="rect">
            <a:avLst/>
          </a:prstGeom>
          <a:noFill/>
        </p:spPr>
        <p:txBody>
          <a:bodyPr wrap="square" rtlCol="0" anchor="t">
            <a:spAutoFit/>
          </a:bodyPr>
          <a:p>
            <a:r>
              <a:rPr lang="zh-CN" altLang="en-US" sz="1200"/>
              <a:t>用户数据索引</a:t>
            </a:r>
            <a:endParaRPr lang="zh-CN" altLang="en-US" sz="1200"/>
          </a:p>
        </p:txBody>
      </p:sp>
      <p:grpSp>
        <p:nvGrpSpPr>
          <p:cNvPr id="18" name="组合 17"/>
          <p:cNvGrpSpPr/>
          <p:nvPr/>
        </p:nvGrpSpPr>
        <p:grpSpPr>
          <a:xfrm>
            <a:off x="2015490" y="2373630"/>
            <a:ext cx="1097280" cy="3294990"/>
            <a:chOff x="5377" y="4886"/>
            <a:chExt cx="3360" cy="5118"/>
          </a:xfrm>
        </p:grpSpPr>
        <p:sp>
          <p:nvSpPr>
            <p:cNvPr id="48" name="矩形 47"/>
            <p:cNvSpPr/>
            <p:nvPr/>
          </p:nvSpPr>
          <p:spPr>
            <a:xfrm>
              <a:off x="5377" y="488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5377" y="525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5377" y="5630"/>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377" y="5974"/>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5377" y="634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5377" y="671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377" y="704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5377" y="741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377" y="7791"/>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5377" y="8135"/>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5377" y="850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377" y="887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6933" y="9320"/>
              <a:ext cx="233" cy="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6908" y="9605"/>
              <a:ext cx="259" cy="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6908" y="9886"/>
              <a:ext cx="233" cy="1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5" name="文本框 24"/>
          <p:cNvSpPr txBox="1"/>
          <p:nvPr/>
        </p:nvSpPr>
        <p:spPr>
          <a:xfrm>
            <a:off x="2150745" y="5739130"/>
            <a:ext cx="1344295" cy="460375"/>
          </a:xfrm>
          <a:prstGeom prst="rect">
            <a:avLst/>
          </a:prstGeom>
          <a:noFill/>
        </p:spPr>
        <p:txBody>
          <a:bodyPr wrap="square" rtlCol="0" anchor="t">
            <a:spAutoFit/>
          </a:bodyPr>
          <a:p>
            <a:r>
              <a:rPr lang="en-US" altLang="zh-CN" sz="1200"/>
              <a:t>71</a:t>
            </a:r>
            <a:r>
              <a:rPr lang="zh-CN" altLang="en-US" sz="1200"/>
              <a:t>维用户数据和对应电影评分</a:t>
            </a:r>
            <a:endParaRPr lang="zh-CN" altLang="en-US" sz="1200"/>
          </a:p>
        </p:txBody>
      </p:sp>
      <p:grpSp>
        <p:nvGrpSpPr>
          <p:cNvPr id="49" name="组合 48"/>
          <p:cNvGrpSpPr/>
          <p:nvPr/>
        </p:nvGrpSpPr>
        <p:grpSpPr>
          <a:xfrm>
            <a:off x="3147695" y="2373630"/>
            <a:ext cx="198120" cy="3319145"/>
            <a:chOff x="8753" y="4294"/>
            <a:chExt cx="312" cy="5187"/>
          </a:xfrm>
        </p:grpSpPr>
        <p:sp>
          <p:nvSpPr>
            <p:cNvPr id="26" name="矩形 25"/>
            <p:cNvSpPr/>
            <p:nvPr/>
          </p:nvSpPr>
          <p:spPr>
            <a:xfrm>
              <a:off x="8753" y="4294"/>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8753" y="4666"/>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8753" y="5038"/>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8753" y="5382"/>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8753" y="5754"/>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8753" y="6126"/>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8753" y="6455"/>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753" y="6827"/>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8753" y="7199"/>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nvSpPr>
          <p:spPr>
            <a:xfrm>
              <a:off x="8753" y="7543"/>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矩形 42"/>
            <p:cNvSpPr/>
            <p:nvPr/>
          </p:nvSpPr>
          <p:spPr>
            <a:xfrm>
              <a:off x="8753" y="7915"/>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8753" y="8287"/>
              <a:ext cx="312" cy="284"/>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nvSpPr>
          <p:spPr>
            <a:xfrm>
              <a:off x="8850" y="8724"/>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nvSpPr>
          <p:spPr>
            <a:xfrm>
              <a:off x="8850" y="9044"/>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nvSpPr>
          <p:spPr>
            <a:xfrm>
              <a:off x="8849" y="9363"/>
              <a:ext cx="119" cy="11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51" name="直接连接符 50"/>
          <p:cNvCxnSpPr/>
          <p:nvPr/>
        </p:nvCxnSpPr>
        <p:spPr>
          <a:xfrm>
            <a:off x="1528445" y="2381885"/>
            <a:ext cx="384810" cy="29210"/>
          </a:xfrm>
          <a:prstGeom prst="line">
            <a:avLst/>
          </a:prstGeom>
        </p:spPr>
        <p:style>
          <a:lnRef idx="3">
            <a:schemeClr val="dk1"/>
          </a:lnRef>
          <a:fillRef idx="0">
            <a:schemeClr val="dk1"/>
          </a:fillRef>
          <a:effectRef idx="2">
            <a:schemeClr val="dk1"/>
          </a:effectRef>
          <a:fontRef idx="minor">
            <a:schemeClr val="tx1"/>
          </a:fontRef>
        </p:style>
      </p:cxnSp>
      <p:cxnSp>
        <p:nvCxnSpPr>
          <p:cNvPr id="52" name="直接连接符 51"/>
          <p:cNvCxnSpPr/>
          <p:nvPr/>
        </p:nvCxnSpPr>
        <p:spPr>
          <a:xfrm flipV="1">
            <a:off x="1499235" y="5185410"/>
            <a:ext cx="502920" cy="592455"/>
          </a:xfrm>
          <a:prstGeom prst="line">
            <a:avLst/>
          </a:prstGeom>
        </p:spPr>
        <p:style>
          <a:lnRef idx="3">
            <a:schemeClr val="dk1"/>
          </a:lnRef>
          <a:fillRef idx="0">
            <a:schemeClr val="dk1"/>
          </a:fillRef>
          <a:effectRef idx="2">
            <a:schemeClr val="dk1"/>
          </a:effectRef>
          <a:fontRef idx="minor">
            <a:schemeClr val="tx1"/>
          </a:fontRef>
        </p:style>
      </p:cxnSp>
      <p:sp>
        <p:nvSpPr>
          <p:cNvPr id="53" name="上弧形箭头 52"/>
          <p:cNvSpPr/>
          <p:nvPr/>
        </p:nvSpPr>
        <p:spPr>
          <a:xfrm>
            <a:off x="6059170" y="1898015"/>
            <a:ext cx="3306445" cy="404495"/>
          </a:xfrm>
          <a:prstGeom prst="curvedDown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chemeClr val="tx1"/>
                </a:solidFill>
              </a:rPr>
              <a:t>64 batch_size data</a:t>
            </a:r>
            <a:endParaRPr lang="en-US" altLang="zh-CN" sz="1200">
              <a:solidFill>
                <a:schemeClr val="tx1"/>
              </a:solidFill>
            </a:endParaRPr>
          </a:p>
        </p:txBody>
      </p:sp>
      <p:sp>
        <p:nvSpPr>
          <p:cNvPr id="54" name="下弧形箭头 53"/>
          <p:cNvSpPr/>
          <p:nvPr/>
        </p:nvSpPr>
        <p:spPr>
          <a:xfrm>
            <a:off x="3346450" y="6405245"/>
            <a:ext cx="5789295" cy="340360"/>
          </a:xfrm>
          <a:prstGeom prst="curvedUp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5" name="矩形 54"/>
          <p:cNvSpPr/>
          <p:nvPr/>
        </p:nvSpPr>
        <p:spPr>
          <a:xfrm>
            <a:off x="8517890" y="5984240"/>
            <a:ext cx="1235075" cy="180340"/>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t>targets</a:t>
            </a:r>
            <a:endParaRPr lang="en-US" altLang="zh-CN" sz="1200"/>
          </a:p>
        </p:txBody>
      </p:sp>
      <p:cxnSp>
        <p:nvCxnSpPr>
          <p:cNvPr id="56" name="直接箭头连接符 55"/>
          <p:cNvCxnSpPr>
            <a:stCxn id="29" idx="2"/>
          </p:cNvCxnSpPr>
          <p:nvPr/>
        </p:nvCxnSpPr>
        <p:spPr>
          <a:xfrm flipH="1">
            <a:off x="9134475" y="5553710"/>
            <a:ext cx="1270" cy="30099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pic>
        <p:nvPicPr>
          <p:cNvPr id="29" name="图片 28"/>
          <p:cNvPicPr>
            <a:picLocks noChangeAspect="1"/>
          </p:cNvPicPr>
          <p:nvPr/>
        </p:nvPicPr>
        <p:blipFill>
          <a:blip r:embed="rId1"/>
          <a:stretch>
            <a:fillRect/>
          </a:stretch>
        </p:blipFill>
        <p:spPr>
          <a:xfrm>
            <a:off x="7369175" y="2367915"/>
            <a:ext cx="3533140" cy="3185795"/>
          </a:xfrm>
          <a:prstGeom prst="rect">
            <a:avLst/>
          </a:prstGeom>
        </p:spPr>
      </p:pic>
      <p:grpSp>
        <p:nvGrpSpPr>
          <p:cNvPr id="33" name="组合 32"/>
          <p:cNvGrpSpPr/>
          <p:nvPr/>
        </p:nvGrpSpPr>
        <p:grpSpPr>
          <a:xfrm>
            <a:off x="4414520" y="4592320"/>
            <a:ext cx="462915" cy="1391920"/>
            <a:chOff x="5377" y="4886"/>
            <a:chExt cx="3360" cy="5118"/>
          </a:xfrm>
          <a:solidFill>
            <a:schemeClr val="accent6"/>
          </a:solidFill>
        </p:grpSpPr>
        <p:sp>
          <p:nvSpPr>
            <p:cNvPr id="34" name="矩形 33"/>
            <p:cNvSpPr/>
            <p:nvPr/>
          </p:nvSpPr>
          <p:spPr>
            <a:xfrm>
              <a:off x="5377" y="4886"/>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5377" y="5258"/>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5377" y="5630"/>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5377" y="5974"/>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5377" y="6346"/>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矩形 57"/>
            <p:cNvSpPr/>
            <p:nvPr/>
          </p:nvSpPr>
          <p:spPr>
            <a:xfrm>
              <a:off x="5377" y="6718"/>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5377" y="7047"/>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nvSpPr>
          <p:spPr>
            <a:xfrm>
              <a:off x="5377" y="7419"/>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5377" y="7791"/>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5377" y="8135"/>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5377" y="8507"/>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5377" y="8879"/>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椭圆 64"/>
            <p:cNvSpPr/>
            <p:nvPr/>
          </p:nvSpPr>
          <p:spPr>
            <a:xfrm>
              <a:off x="6933" y="9320"/>
              <a:ext cx="233"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6" name="椭圆 65"/>
            <p:cNvSpPr/>
            <p:nvPr/>
          </p:nvSpPr>
          <p:spPr>
            <a:xfrm>
              <a:off x="6908" y="9605"/>
              <a:ext cx="259"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椭圆 66"/>
            <p:cNvSpPr/>
            <p:nvPr/>
          </p:nvSpPr>
          <p:spPr>
            <a:xfrm>
              <a:off x="6908" y="9886"/>
              <a:ext cx="233"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8" name="文本框 67"/>
          <p:cNvSpPr txBox="1"/>
          <p:nvPr/>
        </p:nvSpPr>
        <p:spPr>
          <a:xfrm>
            <a:off x="3808095" y="6021070"/>
            <a:ext cx="1760220" cy="229870"/>
          </a:xfrm>
          <a:prstGeom prst="rect">
            <a:avLst/>
          </a:prstGeom>
          <a:noFill/>
        </p:spPr>
        <p:txBody>
          <a:bodyPr wrap="square" rtlCol="0" anchor="t">
            <a:spAutoFit/>
          </a:bodyPr>
          <a:p>
            <a:r>
              <a:rPr lang="en-US" altLang="zh-CN" sz="900"/>
              <a:t>user 24-d embeddings list</a:t>
            </a:r>
            <a:endParaRPr lang="en-US" altLang="zh-CN" sz="900"/>
          </a:p>
        </p:txBody>
      </p:sp>
      <p:cxnSp>
        <p:nvCxnSpPr>
          <p:cNvPr id="70" name="直接箭头连接符 69"/>
          <p:cNvCxnSpPr/>
          <p:nvPr/>
        </p:nvCxnSpPr>
        <p:spPr>
          <a:xfrm>
            <a:off x="2961005" y="5146040"/>
            <a:ext cx="1322705" cy="3549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3486150" y="5027930"/>
            <a:ext cx="928370" cy="229870"/>
          </a:xfrm>
          <a:prstGeom prst="rect">
            <a:avLst/>
          </a:prstGeom>
          <a:noFill/>
        </p:spPr>
        <p:txBody>
          <a:bodyPr wrap="square" rtlCol="0" anchor="t">
            <a:spAutoFit/>
          </a:bodyPr>
          <a:p>
            <a:r>
              <a:rPr lang="en-US" altLang="zh-CN" sz="900"/>
              <a:t>user index</a:t>
            </a:r>
            <a:endParaRPr lang="en-US" altLang="zh-CN" sz="900"/>
          </a:p>
        </p:txBody>
      </p:sp>
      <p:grpSp>
        <p:nvGrpSpPr>
          <p:cNvPr id="72" name="组合 71"/>
          <p:cNvGrpSpPr/>
          <p:nvPr/>
        </p:nvGrpSpPr>
        <p:grpSpPr>
          <a:xfrm>
            <a:off x="4150995" y="1996440"/>
            <a:ext cx="981075" cy="1516380"/>
            <a:chOff x="5377" y="4886"/>
            <a:chExt cx="3360" cy="5193"/>
          </a:xfrm>
        </p:grpSpPr>
        <p:sp>
          <p:nvSpPr>
            <p:cNvPr id="73" name="矩形 72"/>
            <p:cNvSpPr/>
            <p:nvPr/>
          </p:nvSpPr>
          <p:spPr>
            <a:xfrm>
              <a:off x="5377" y="488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5377" y="525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矩形 74"/>
            <p:cNvSpPr/>
            <p:nvPr/>
          </p:nvSpPr>
          <p:spPr>
            <a:xfrm>
              <a:off x="5377" y="5630"/>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矩形 75"/>
            <p:cNvSpPr/>
            <p:nvPr/>
          </p:nvSpPr>
          <p:spPr>
            <a:xfrm>
              <a:off x="5377" y="5974"/>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8" name="矩形 77"/>
            <p:cNvSpPr/>
            <p:nvPr/>
          </p:nvSpPr>
          <p:spPr>
            <a:xfrm>
              <a:off x="5377" y="6346"/>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5377" y="6718"/>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0" name="矩形 79"/>
            <p:cNvSpPr/>
            <p:nvPr/>
          </p:nvSpPr>
          <p:spPr>
            <a:xfrm>
              <a:off x="5377" y="704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1" name="矩形 80"/>
            <p:cNvSpPr/>
            <p:nvPr/>
          </p:nvSpPr>
          <p:spPr>
            <a:xfrm>
              <a:off x="5377" y="741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矩形 81"/>
            <p:cNvSpPr/>
            <p:nvPr/>
          </p:nvSpPr>
          <p:spPr>
            <a:xfrm>
              <a:off x="5377" y="7791"/>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5377" y="8135"/>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矩形 83"/>
            <p:cNvSpPr/>
            <p:nvPr/>
          </p:nvSpPr>
          <p:spPr>
            <a:xfrm>
              <a:off x="5377" y="8507"/>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矩形 84"/>
            <p:cNvSpPr/>
            <p:nvPr/>
          </p:nvSpPr>
          <p:spPr>
            <a:xfrm>
              <a:off x="5377" y="8879"/>
              <a:ext cx="3360" cy="284"/>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椭圆 85"/>
            <p:cNvSpPr/>
            <p:nvPr/>
          </p:nvSpPr>
          <p:spPr>
            <a:xfrm>
              <a:off x="6933" y="9316"/>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椭圆 86"/>
            <p:cNvSpPr/>
            <p:nvPr/>
          </p:nvSpPr>
          <p:spPr>
            <a:xfrm>
              <a:off x="6933" y="9636"/>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椭圆 87"/>
            <p:cNvSpPr/>
            <p:nvPr/>
          </p:nvSpPr>
          <p:spPr>
            <a:xfrm>
              <a:off x="6933" y="9955"/>
              <a:ext cx="124" cy="1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89" name="直接箭头连接符 88"/>
          <p:cNvCxnSpPr/>
          <p:nvPr/>
        </p:nvCxnSpPr>
        <p:spPr>
          <a:xfrm flipV="1">
            <a:off x="2980690" y="2036445"/>
            <a:ext cx="997585" cy="2660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0" name="文本框 89"/>
          <p:cNvSpPr txBox="1"/>
          <p:nvPr/>
        </p:nvSpPr>
        <p:spPr>
          <a:xfrm>
            <a:off x="2781935" y="1875155"/>
            <a:ext cx="1026160" cy="229870"/>
          </a:xfrm>
          <a:prstGeom prst="rect">
            <a:avLst/>
          </a:prstGeom>
          <a:noFill/>
        </p:spPr>
        <p:txBody>
          <a:bodyPr wrap="square" rtlCol="0" anchor="t">
            <a:spAutoFit/>
          </a:bodyPr>
          <a:p>
            <a:r>
              <a:rPr lang="en-US" altLang="zh-CN" sz="900"/>
              <a:t>movie index</a:t>
            </a:r>
            <a:endParaRPr lang="en-US" altLang="zh-CN" sz="900"/>
          </a:p>
        </p:txBody>
      </p:sp>
      <p:sp>
        <p:nvSpPr>
          <p:cNvPr id="91" name="文本框 90"/>
          <p:cNvSpPr txBox="1"/>
          <p:nvPr/>
        </p:nvSpPr>
        <p:spPr>
          <a:xfrm>
            <a:off x="3808095" y="3552825"/>
            <a:ext cx="2458085" cy="229870"/>
          </a:xfrm>
          <a:prstGeom prst="rect">
            <a:avLst/>
          </a:prstGeom>
          <a:noFill/>
        </p:spPr>
        <p:txBody>
          <a:bodyPr wrap="square" rtlCol="0" anchor="t">
            <a:spAutoFit/>
          </a:bodyPr>
          <a:p>
            <a:r>
              <a:rPr lang="en-US" altLang="zh-CN" sz="900"/>
              <a:t>movie 323-d data &amp; 64-d embeddings</a:t>
            </a:r>
            <a:endParaRPr lang="en-US" altLang="zh-CN" sz="900"/>
          </a:p>
        </p:txBody>
      </p:sp>
      <p:grpSp>
        <p:nvGrpSpPr>
          <p:cNvPr id="92" name="组合 91"/>
          <p:cNvGrpSpPr/>
          <p:nvPr/>
        </p:nvGrpSpPr>
        <p:grpSpPr>
          <a:xfrm>
            <a:off x="5223510" y="1988820"/>
            <a:ext cx="462915" cy="1480185"/>
            <a:chOff x="5377" y="4886"/>
            <a:chExt cx="3360" cy="5118"/>
          </a:xfrm>
          <a:solidFill>
            <a:schemeClr val="accent6"/>
          </a:solidFill>
        </p:grpSpPr>
        <p:sp>
          <p:nvSpPr>
            <p:cNvPr id="93" name="矩形 92"/>
            <p:cNvSpPr/>
            <p:nvPr/>
          </p:nvSpPr>
          <p:spPr>
            <a:xfrm>
              <a:off x="5377" y="4886"/>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矩形 93"/>
            <p:cNvSpPr/>
            <p:nvPr/>
          </p:nvSpPr>
          <p:spPr>
            <a:xfrm>
              <a:off x="5377" y="5258"/>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矩形 94"/>
            <p:cNvSpPr/>
            <p:nvPr/>
          </p:nvSpPr>
          <p:spPr>
            <a:xfrm>
              <a:off x="5377" y="5630"/>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矩形 95"/>
            <p:cNvSpPr/>
            <p:nvPr/>
          </p:nvSpPr>
          <p:spPr>
            <a:xfrm>
              <a:off x="5377" y="5974"/>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矩形 96"/>
            <p:cNvSpPr/>
            <p:nvPr/>
          </p:nvSpPr>
          <p:spPr>
            <a:xfrm>
              <a:off x="5377" y="6346"/>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矩形 97"/>
            <p:cNvSpPr/>
            <p:nvPr/>
          </p:nvSpPr>
          <p:spPr>
            <a:xfrm>
              <a:off x="5377" y="6718"/>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矩形 98"/>
            <p:cNvSpPr/>
            <p:nvPr/>
          </p:nvSpPr>
          <p:spPr>
            <a:xfrm>
              <a:off x="5377" y="7047"/>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矩形 99"/>
            <p:cNvSpPr/>
            <p:nvPr/>
          </p:nvSpPr>
          <p:spPr>
            <a:xfrm>
              <a:off x="5377" y="7419"/>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矩形 100"/>
            <p:cNvSpPr/>
            <p:nvPr/>
          </p:nvSpPr>
          <p:spPr>
            <a:xfrm>
              <a:off x="5377" y="7791"/>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矩形 101"/>
            <p:cNvSpPr/>
            <p:nvPr/>
          </p:nvSpPr>
          <p:spPr>
            <a:xfrm>
              <a:off x="5377" y="8135"/>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矩形 102"/>
            <p:cNvSpPr/>
            <p:nvPr/>
          </p:nvSpPr>
          <p:spPr>
            <a:xfrm>
              <a:off x="5377" y="8507"/>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矩形 103"/>
            <p:cNvSpPr/>
            <p:nvPr/>
          </p:nvSpPr>
          <p:spPr>
            <a:xfrm>
              <a:off x="5377" y="8879"/>
              <a:ext cx="3360" cy="284"/>
            </a:xfrm>
            <a:prstGeom prst="rect">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nvSpPr>
          <p:spPr>
            <a:xfrm>
              <a:off x="6933" y="9320"/>
              <a:ext cx="233"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nvSpPr>
          <p:spPr>
            <a:xfrm>
              <a:off x="6908" y="9605"/>
              <a:ext cx="259"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nvSpPr>
          <p:spPr>
            <a:xfrm>
              <a:off x="6908" y="9886"/>
              <a:ext cx="233" cy="1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8" name="右大括号 107"/>
          <p:cNvSpPr/>
          <p:nvPr/>
        </p:nvSpPr>
        <p:spPr>
          <a:xfrm>
            <a:off x="5972175" y="2371725"/>
            <a:ext cx="247015" cy="3751580"/>
          </a:xfrm>
          <a:prstGeom prst="rightBrace">
            <a:avLst/>
          </a:prstGeom>
        </p:spPr>
        <p:style>
          <a:lnRef idx="3">
            <a:schemeClr val="dk1"/>
          </a:lnRef>
          <a:fillRef idx="0">
            <a:schemeClr val="dk1"/>
          </a:fillRef>
          <a:effectRef idx="2">
            <a:schemeClr val="dk1"/>
          </a:effectRef>
          <a:fontRef idx="minor">
            <a:schemeClr val="tx1"/>
          </a:fontRef>
        </p:style>
        <p:txBody>
          <a:bodyPr rtlCol="0" anchor="ctr"/>
          <a:p>
            <a:pPr algn="ctr"/>
            <a:endParaRPr lang="zh-CN" altLang="en-US"/>
          </a:p>
        </p:txBody>
      </p:sp>
      <p:sp>
        <p:nvSpPr>
          <p:cNvPr id="109" name="矩形 108"/>
          <p:cNvSpPr/>
          <p:nvPr/>
        </p:nvSpPr>
        <p:spPr>
          <a:xfrm>
            <a:off x="10902315" y="2627630"/>
            <a:ext cx="774700" cy="23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concat</a:t>
            </a:r>
            <a:endParaRPr lang="en-US" altLang="zh-CN" sz="1200">
              <a:sym typeface="+mn-ea"/>
            </a:endParaRPr>
          </a:p>
        </p:txBody>
      </p:sp>
      <p:sp>
        <p:nvSpPr>
          <p:cNvPr id="110" name="矩形 109"/>
          <p:cNvSpPr/>
          <p:nvPr/>
        </p:nvSpPr>
        <p:spPr>
          <a:xfrm>
            <a:off x="6774180" y="2615565"/>
            <a:ext cx="774700" cy="23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concat</a:t>
            </a:r>
            <a:endParaRPr lang="en-US" altLang="zh-CN" sz="1200">
              <a:sym typeface="+mn-ea"/>
            </a:endParaRPr>
          </a:p>
        </p:txBody>
      </p:sp>
      <p:sp>
        <p:nvSpPr>
          <p:cNvPr id="111" name="矩形 110"/>
          <p:cNvSpPr/>
          <p:nvPr/>
        </p:nvSpPr>
        <p:spPr>
          <a:xfrm>
            <a:off x="6654165" y="3286125"/>
            <a:ext cx="774700" cy="236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ym typeface="+mn-ea"/>
              </a:rPr>
              <a:t>concat</a:t>
            </a:r>
            <a:endParaRPr lang="en-US" altLang="zh-CN" sz="12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目录</a:t>
            </a:r>
            <a:endParaRPr lang="zh-CN" altLang="en-US" sz="4000"/>
          </a:p>
        </p:txBody>
      </p:sp>
      <p:sp>
        <p:nvSpPr>
          <p:cNvPr id="3" name="内容占位符 2"/>
          <p:cNvSpPr>
            <a:spLocks noGrp="1"/>
          </p:cNvSpPr>
          <p:nvPr>
            <p:ph idx="1"/>
          </p:nvPr>
        </p:nvSpPr>
        <p:spPr/>
        <p:txBody>
          <a:bodyPr>
            <a:normAutofit lnSpcReduction="10000"/>
          </a:bodyPr>
          <a:p>
            <a:pPr marL="0" indent="0">
              <a:buNone/>
            </a:pPr>
            <a:r>
              <a:rPr lang="en-US" altLang="zh-CN"/>
              <a:t>1</a:t>
            </a:r>
            <a:r>
              <a:rPr lang="zh-CN" altLang="en-US"/>
              <a:t>、项目背景</a:t>
            </a:r>
            <a:endParaRPr lang="zh-CN" altLang="en-US"/>
          </a:p>
          <a:p>
            <a:pPr marL="0" indent="0">
              <a:buNone/>
            </a:pPr>
            <a:r>
              <a:rPr lang="en-US" altLang="zh-CN"/>
              <a:t>2</a:t>
            </a:r>
            <a:r>
              <a:rPr lang="zh-CN" altLang="en-US"/>
              <a:t>、总体思路</a:t>
            </a:r>
            <a:endParaRPr lang="zh-CN" altLang="en-US"/>
          </a:p>
          <a:p>
            <a:pPr marL="0" indent="0">
              <a:buNone/>
            </a:pPr>
            <a:r>
              <a:rPr lang="en-US" altLang="zh-CN"/>
              <a:t>3</a:t>
            </a:r>
            <a:r>
              <a:rPr lang="zh-CN" altLang="en-US"/>
              <a:t>、数据爬取</a:t>
            </a:r>
            <a:endParaRPr lang="zh-CN" altLang="en-US"/>
          </a:p>
          <a:p>
            <a:pPr marL="0" indent="0">
              <a:buNone/>
            </a:pPr>
            <a:r>
              <a:rPr lang="en-US" altLang="zh-CN"/>
              <a:t>4</a:t>
            </a:r>
            <a:r>
              <a:rPr lang="zh-CN" altLang="en-US"/>
              <a:t>、数据清洗</a:t>
            </a:r>
            <a:endParaRPr lang="zh-CN" altLang="en-US"/>
          </a:p>
          <a:p>
            <a:pPr marL="0" indent="0">
              <a:buNone/>
            </a:pPr>
            <a:r>
              <a:rPr lang="en-US" altLang="zh-CN"/>
              <a:t>5</a:t>
            </a:r>
            <a:r>
              <a:rPr lang="zh-CN" altLang="en-US"/>
              <a:t>、数据可视化</a:t>
            </a:r>
            <a:endParaRPr lang="zh-CN" altLang="en-US"/>
          </a:p>
          <a:p>
            <a:pPr marL="0" indent="0">
              <a:buNone/>
            </a:pPr>
            <a:r>
              <a:rPr lang="en-US" altLang="zh-CN"/>
              <a:t>6</a:t>
            </a:r>
            <a:r>
              <a:rPr lang="zh-CN" altLang="en-US"/>
              <a:t>、神经网络模型</a:t>
            </a:r>
            <a:endParaRPr lang="zh-CN" altLang="en-US"/>
          </a:p>
          <a:p>
            <a:pPr marL="0" indent="0">
              <a:buNone/>
            </a:pPr>
            <a:r>
              <a:rPr lang="en-US" altLang="zh-CN"/>
              <a:t>7</a:t>
            </a:r>
            <a:r>
              <a:rPr lang="zh-CN" altLang="en-US"/>
              <a:t>、训练和调试</a:t>
            </a:r>
            <a:endParaRPr lang="zh-CN" altLang="en-US"/>
          </a:p>
          <a:p>
            <a:pPr marL="0" indent="0">
              <a:buNone/>
            </a:pPr>
            <a:r>
              <a:rPr lang="en-US" altLang="zh-CN"/>
              <a:t>8</a:t>
            </a:r>
            <a:r>
              <a:rPr lang="zh-CN" altLang="en-US"/>
              <a:t>、效果展示</a:t>
            </a:r>
            <a:endParaRPr lang="zh-CN" altLang="en-US"/>
          </a:p>
          <a:p>
            <a:pPr marL="0" indent="0">
              <a:buNone/>
            </a:pPr>
            <a:r>
              <a:rPr lang="en-US" altLang="zh-CN"/>
              <a:t>9</a:t>
            </a:r>
            <a:r>
              <a:rPr lang="zh-CN" altLang="en-US"/>
              <a:t>、总结和不足</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训练和调试</a:t>
            </a:r>
            <a:endParaRPr lang="zh-CN" altLang="en-US" sz="4000"/>
          </a:p>
        </p:txBody>
      </p:sp>
      <p:sp>
        <p:nvSpPr>
          <p:cNvPr id="23" name="矩形 22"/>
          <p:cNvSpPr/>
          <p:nvPr/>
        </p:nvSpPr>
        <p:spPr>
          <a:xfrm>
            <a:off x="907415" y="1330325"/>
            <a:ext cx="1610995"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训练参数设置</a:t>
            </a:r>
            <a:endParaRPr lang="zh-CN" altLang="en-US" sz="1600">
              <a:sym typeface="+mn-ea"/>
            </a:endParaRPr>
          </a:p>
        </p:txBody>
      </p:sp>
      <p:graphicFrame>
        <p:nvGraphicFramePr>
          <p:cNvPr id="7" name="表格 6"/>
          <p:cNvGraphicFramePr/>
          <p:nvPr/>
        </p:nvGraphicFramePr>
        <p:xfrm>
          <a:off x="1722755" y="1882140"/>
          <a:ext cx="8532495" cy="1143000"/>
        </p:xfrm>
        <a:graphic>
          <a:graphicData uri="http://schemas.openxmlformats.org/drawingml/2006/table">
            <a:tbl>
              <a:tblPr firstRow="1" bandRow="1">
                <a:tableStyleId>{5C22544A-7EE6-4342-B048-85BDC9FD1C3A}</a:tableStyleId>
              </a:tblPr>
              <a:tblGrid>
                <a:gridCol w="948055"/>
                <a:gridCol w="1046480"/>
                <a:gridCol w="1421765"/>
                <a:gridCol w="662305"/>
                <a:gridCol w="1007110"/>
                <a:gridCol w="859790"/>
                <a:gridCol w="1776095"/>
              </a:tblGrid>
              <a:tr h="381000">
                <a:tc>
                  <a:txBody>
                    <a:bodyPr/>
                    <a:p>
                      <a:pPr algn="ctr">
                        <a:buNone/>
                      </a:pPr>
                      <a:r>
                        <a:rPr lang="zh-CN" altLang="en-US" sz="1200"/>
                        <a:t>模型</a:t>
                      </a:r>
                      <a:endParaRPr lang="zh-CN" altLang="en-US" sz="1200"/>
                    </a:p>
                  </a:txBody>
                  <a:tcPr anchor="ctr" anchorCtr="0"/>
                </a:tc>
                <a:tc>
                  <a:txBody>
                    <a:bodyPr/>
                    <a:p>
                      <a:pPr algn="ctr">
                        <a:buNone/>
                      </a:pPr>
                      <a:r>
                        <a:rPr lang="en-US" altLang="zh-CN" sz="1200"/>
                        <a:t>batchsize</a:t>
                      </a:r>
                      <a:endParaRPr lang="en-US" altLang="zh-CN" sz="1200"/>
                    </a:p>
                  </a:txBody>
                  <a:tcPr anchor="ctr" anchorCtr="0"/>
                </a:tc>
                <a:tc>
                  <a:txBody>
                    <a:bodyPr/>
                    <a:p>
                      <a:pPr algn="ctr">
                        <a:buNone/>
                      </a:pPr>
                      <a:r>
                        <a:rPr lang="en-US" altLang="zh-CN" sz="1200"/>
                        <a:t>learning rate</a:t>
                      </a:r>
                      <a:endParaRPr lang="en-US" altLang="zh-CN" sz="1200"/>
                    </a:p>
                  </a:txBody>
                  <a:tcPr anchor="ctr" anchorCtr="0"/>
                </a:tc>
                <a:tc>
                  <a:txBody>
                    <a:bodyPr/>
                    <a:p>
                      <a:pPr algn="ctr">
                        <a:buNone/>
                      </a:pPr>
                      <a:r>
                        <a:rPr lang="en-US" altLang="zh-CN" sz="1200"/>
                        <a:t>loss</a:t>
                      </a:r>
                      <a:endParaRPr lang="en-US" altLang="zh-CN" sz="1200"/>
                    </a:p>
                  </a:txBody>
                  <a:tcPr anchor="ctr" anchorCtr="0"/>
                </a:tc>
                <a:tc>
                  <a:txBody>
                    <a:bodyPr/>
                    <a:p>
                      <a:pPr algn="ctr">
                        <a:buNone/>
                      </a:pPr>
                      <a:r>
                        <a:rPr lang="en-US" altLang="zh-CN" sz="1200"/>
                        <a:t>optimizer</a:t>
                      </a:r>
                      <a:endParaRPr lang="en-US" altLang="zh-CN" sz="1200"/>
                    </a:p>
                  </a:txBody>
                  <a:tcPr anchor="ctr" anchorCtr="0"/>
                </a:tc>
                <a:tc>
                  <a:txBody>
                    <a:bodyPr/>
                    <a:p>
                      <a:pPr algn="ctr">
                        <a:buNone/>
                      </a:pPr>
                      <a:r>
                        <a:rPr lang="en-US" altLang="zh-CN" sz="1200"/>
                        <a:t>epoch</a:t>
                      </a:r>
                      <a:endParaRPr lang="en-US" altLang="zh-CN" sz="1200"/>
                    </a:p>
                  </a:txBody>
                  <a:tcPr anchor="ctr" anchorCtr="0"/>
                </a:tc>
                <a:tc>
                  <a:txBody>
                    <a:bodyPr/>
                    <a:p>
                      <a:pPr algn="ctr">
                        <a:buNone/>
                      </a:pPr>
                      <a:r>
                        <a:rPr lang="en-US" altLang="zh-CN" sz="1200"/>
                        <a:t>embedding dim</a:t>
                      </a:r>
                      <a:endParaRPr lang="en-US" altLang="zh-CN" sz="1200"/>
                    </a:p>
                  </a:txBody>
                  <a:tcPr anchor="ctr" anchorCtr="0"/>
                </a:tc>
              </a:tr>
              <a:tr h="381000">
                <a:tc>
                  <a:txBody>
                    <a:bodyPr/>
                    <a:p>
                      <a:pPr algn="ctr">
                        <a:buNone/>
                      </a:pPr>
                      <a:r>
                        <a:rPr lang="zh-CN" altLang="en-US" sz="1200"/>
                        <a:t>电影</a:t>
                      </a:r>
                      <a:endParaRPr lang="zh-CN" altLang="en-US" sz="1200"/>
                    </a:p>
                  </a:txBody>
                  <a:tcPr anchor="ctr" anchorCtr="0"/>
                </a:tc>
                <a:tc>
                  <a:txBody>
                    <a:bodyPr/>
                    <a:p>
                      <a:pPr algn="ctr">
                        <a:buNone/>
                      </a:pPr>
                      <a:r>
                        <a:rPr lang="en-US" altLang="zh-CN" sz="1200"/>
                        <a:t>64</a:t>
                      </a:r>
                      <a:endParaRPr lang="en-US" altLang="zh-CN" sz="1200"/>
                    </a:p>
                  </a:txBody>
                  <a:tcPr anchor="ctr" anchorCtr="0"/>
                </a:tc>
                <a:tc>
                  <a:txBody>
                    <a:bodyPr/>
                    <a:p>
                      <a:pPr algn="ctr">
                        <a:buNone/>
                      </a:pPr>
                      <a:r>
                        <a:rPr lang="en-US" altLang="zh-CN" sz="1200"/>
                        <a:t>0.01</a:t>
                      </a:r>
                      <a:endParaRPr lang="en-US" altLang="zh-CN" sz="1200"/>
                    </a:p>
                  </a:txBody>
                  <a:tcPr anchor="ctr" anchorCtr="0"/>
                </a:tc>
                <a:tc>
                  <a:txBody>
                    <a:bodyPr/>
                    <a:p>
                      <a:pPr algn="ctr">
                        <a:buNone/>
                      </a:pPr>
                      <a:r>
                        <a:rPr lang="en-US" altLang="zh-CN" sz="1200"/>
                        <a:t>MSE</a:t>
                      </a:r>
                      <a:endParaRPr lang="en-US" altLang="zh-CN" sz="1200"/>
                    </a:p>
                  </a:txBody>
                  <a:tcPr anchor="ctr" anchorCtr="0"/>
                </a:tc>
                <a:tc>
                  <a:txBody>
                    <a:bodyPr/>
                    <a:p>
                      <a:pPr algn="ctr">
                        <a:buNone/>
                      </a:pPr>
                      <a:r>
                        <a:rPr lang="en-US" altLang="zh-CN" sz="1200"/>
                        <a:t>ADAM</a:t>
                      </a:r>
                      <a:endParaRPr lang="en-US" altLang="zh-CN"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64</a:t>
                      </a:r>
                      <a:endParaRPr lang="en-US" altLang="zh-CN" sz="1200"/>
                    </a:p>
                  </a:txBody>
                  <a:tcPr anchor="ctr" anchorCtr="0"/>
                </a:tc>
              </a:tr>
              <a:tr h="381000">
                <a:tc>
                  <a:txBody>
                    <a:bodyPr/>
                    <a:p>
                      <a:pPr algn="ctr">
                        <a:buNone/>
                      </a:pPr>
                      <a:r>
                        <a:rPr lang="zh-CN" altLang="en-US" sz="1200"/>
                        <a:t>用户</a:t>
                      </a:r>
                      <a:endParaRPr lang="zh-CN" altLang="en-US" sz="1200"/>
                    </a:p>
                  </a:txBody>
                  <a:tcPr anchor="ctr" anchorCtr="0"/>
                </a:tc>
                <a:tc>
                  <a:txBody>
                    <a:bodyPr/>
                    <a:p>
                      <a:pPr algn="ctr">
                        <a:buNone/>
                      </a:pPr>
                      <a:r>
                        <a:rPr lang="en-US" altLang="zh-CN" sz="1200"/>
                        <a:t>64</a:t>
                      </a:r>
                      <a:endParaRPr lang="en-US" altLang="zh-CN" sz="1200"/>
                    </a:p>
                  </a:txBody>
                  <a:tcPr anchor="ctr" anchorCtr="0"/>
                </a:tc>
                <a:tc>
                  <a:txBody>
                    <a:bodyPr/>
                    <a:p>
                      <a:pPr algn="ctr">
                        <a:buNone/>
                      </a:pPr>
                      <a:r>
                        <a:rPr lang="en-US" altLang="zh-CN" sz="1200"/>
                        <a:t>0.001</a:t>
                      </a:r>
                      <a:endParaRPr lang="en-US" altLang="zh-CN" sz="1200"/>
                    </a:p>
                  </a:txBody>
                  <a:tcPr anchor="ctr" anchorCtr="0"/>
                </a:tc>
                <a:tc>
                  <a:txBody>
                    <a:bodyPr/>
                    <a:p>
                      <a:pPr algn="ctr">
                        <a:buNone/>
                      </a:pPr>
                      <a:r>
                        <a:rPr lang="en-US" altLang="zh-CN" sz="1200"/>
                        <a:t>MSE</a:t>
                      </a:r>
                      <a:endParaRPr lang="en-US" altLang="zh-CN" sz="1200"/>
                    </a:p>
                  </a:txBody>
                  <a:tcPr anchor="ctr" anchorCtr="0"/>
                </a:tc>
                <a:tc>
                  <a:txBody>
                    <a:bodyPr/>
                    <a:p>
                      <a:pPr algn="ctr">
                        <a:buNone/>
                      </a:pPr>
                      <a:r>
                        <a:rPr lang="en-US" altLang="zh-CN" sz="1200"/>
                        <a:t>ADAM</a:t>
                      </a:r>
                      <a:endParaRPr lang="en-US" altLang="zh-CN" sz="1200"/>
                    </a:p>
                  </a:txBody>
                  <a:tcPr anchor="ctr" anchorCtr="0"/>
                </a:tc>
                <a:tc>
                  <a:txBody>
                    <a:bodyPr/>
                    <a:p>
                      <a:pPr algn="ctr">
                        <a:buNone/>
                      </a:pPr>
                      <a:r>
                        <a:rPr lang="en-US" altLang="zh-CN" sz="1200"/>
                        <a:t>100</a:t>
                      </a:r>
                      <a:endParaRPr lang="en-US" altLang="zh-CN" sz="1200"/>
                    </a:p>
                  </a:txBody>
                  <a:tcPr anchor="ctr" anchorCtr="0"/>
                </a:tc>
                <a:tc>
                  <a:txBody>
                    <a:bodyPr/>
                    <a:p>
                      <a:pPr algn="ctr">
                        <a:buNone/>
                      </a:pPr>
                      <a:r>
                        <a:rPr lang="en-US" altLang="zh-CN" sz="1200"/>
                        <a:t>24</a:t>
                      </a:r>
                      <a:endParaRPr lang="en-US" altLang="zh-CN" sz="1200"/>
                    </a:p>
                  </a:txBody>
                  <a:tcPr anchor="ctr" anchorCtr="0"/>
                </a:tc>
              </a:tr>
            </a:tbl>
          </a:graphicData>
        </a:graphic>
      </p:graphicFrame>
      <p:pic>
        <p:nvPicPr>
          <p:cNvPr id="8" name="图片 7"/>
          <p:cNvPicPr>
            <a:picLocks noChangeAspect="1"/>
          </p:cNvPicPr>
          <p:nvPr/>
        </p:nvPicPr>
        <p:blipFill>
          <a:blip r:embed="rId1"/>
          <a:stretch>
            <a:fillRect/>
          </a:stretch>
        </p:blipFill>
        <p:spPr>
          <a:xfrm>
            <a:off x="115570" y="3476625"/>
            <a:ext cx="5969635" cy="2484755"/>
          </a:xfrm>
          <a:prstGeom prst="rect">
            <a:avLst/>
          </a:prstGeom>
        </p:spPr>
      </p:pic>
      <p:pic>
        <p:nvPicPr>
          <p:cNvPr id="9" name="图片 8" descr="截屏-20190408135322-965x480"/>
          <p:cNvPicPr>
            <a:picLocks noChangeAspect="1"/>
          </p:cNvPicPr>
          <p:nvPr/>
        </p:nvPicPr>
        <p:blipFill>
          <a:blip r:embed="rId2"/>
          <a:stretch>
            <a:fillRect/>
          </a:stretch>
        </p:blipFill>
        <p:spPr>
          <a:xfrm>
            <a:off x="6347460" y="3400425"/>
            <a:ext cx="5300980" cy="2636520"/>
          </a:xfrm>
          <a:prstGeom prst="rect">
            <a:avLst/>
          </a:prstGeom>
        </p:spPr>
      </p:pic>
      <p:sp>
        <p:nvSpPr>
          <p:cNvPr id="10" name="文本框 9"/>
          <p:cNvSpPr txBox="1"/>
          <p:nvPr/>
        </p:nvSpPr>
        <p:spPr>
          <a:xfrm>
            <a:off x="2482215" y="6212840"/>
            <a:ext cx="950595" cy="306705"/>
          </a:xfrm>
          <a:prstGeom prst="rect">
            <a:avLst/>
          </a:prstGeom>
          <a:noFill/>
        </p:spPr>
        <p:txBody>
          <a:bodyPr wrap="square" rtlCol="0" anchor="t">
            <a:spAutoFit/>
          </a:bodyPr>
          <a:p>
            <a:r>
              <a:rPr lang="zh-CN" altLang="en-US" sz="1400"/>
              <a:t>电影模型</a:t>
            </a:r>
            <a:endParaRPr lang="zh-CN" altLang="en-US" sz="1400"/>
          </a:p>
        </p:txBody>
      </p:sp>
      <p:sp>
        <p:nvSpPr>
          <p:cNvPr id="18" name="文本框 17"/>
          <p:cNvSpPr txBox="1"/>
          <p:nvPr/>
        </p:nvSpPr>
        <p:spPr>
          <a:xfrm>
            <a:off x="8867775" y="6212840"/>
            <a:ext cx="950595" cy="306705"/>
          </a:xfrm>
          <a:prstGeom prst="rect">
            <a:avLst/>
          </a:prstGeom>
          <a:noFill/>
        </p:spPr>
        <p:txBody>
          <a:bodyPr wrap="square" rtlCol="0" anchor="t">
            <a:spAutoFit/>
          </a:bodyPr>
          <a:p>
            <a:r>
              <a:rPr lang="zh-CN" altLang="en-US" sz="1400"/>
              <a:t>用户模型</a:t>
            </a:r>
            <a:endParaRPr lang="zh-CN" alt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训练和</a:t>
            </a:r>
            <a:r>
              <a:rPr lang="zh-CN" altLang="en-US" sz="4000">
                <a:sym typeface="+mn-ea"/>
              </a:rPr>
              <a:t>调试</a:t>
            </a:r>
            <a:endParaRPr lang="zh-CN" altLang="en-US" sz="4000"/>
          </a:p>
        </p:txBody>
      </p:sp>
      <p:sp>
        <p:nvSpPr>
          <p:cNvPr id="20" name="文本框 19"/>
          <p:cNvSpPr txBox="1"/>
          <p:nvPr/>
        </p:nvSpPr>
        <p:spPr>
          <a:xfrm>
            <a:off x="2343785" y="1691005"/>
            <a:ext cx="1760220" cy="306705"/>
          </a:xfrm>
          <a:prstGeom prst="rect">
            <a:avLst/>
          </a:prstGeom>
          <a:noFill/>
          <a:ln w="28575">
            <a:solidFill>
              <a:srgbClr val="C00000"/>
            </a:solidFill>
          </a:ln>
        </p:spPr>
        <p:txBody>
          <a:bodyPr wrap="square" rtlCol="0" anchor="t">
            <a:spAutoFit/>
          </a:bodyPr>
          <a:p>
            <a:r>
              <a:rPr lang="en-US" altLang="zh-CN" sz="1400"/>
              <a:t>elu vs. leaky_relu</a:t>
            </a:r>
            <a:endParaRPr lang="zh-CN" altLang="en-US" sz="1400"/>
          </a:p>
        </p:txBody>
      </p:sp>
      <p:sp>
        <p:nvSpPr>
          <p:cNvPr id="21" name="文本框 20"/>
          <p:cNvSpPr txBox="1"/>
          <p:nvPr/>
        </p:nvSpPr>
        <p:spPr>
          <a:xfrm>
            <a:off x="489585" y="4982210"/>
            <a:ext cx="454025" cy="306705"/>
          </a:xfrm>
          <a:prstGeom prst="rect">
            <a:avLst/>
          </a:prstGeom>
          <a:noFill/>
        </p:spPr>
        <p:txBody>
          <a:bodyPr wrap="none" rtlCol="0" anchor="t">
            <a:spAutoFit/>
          </a:bodyPr>
          <a:p>
            <a:r>
              <a:rPr lang="en-US" altLang="zh-CN" sz="1400">
                <a:sym typeface="+mn-ea"/>
              </a:rPr>
              <a:t>elu</a:t>
            </a:r>
            <a:endParaRPr lang="en-US" altLang="zh-CN" sz="1400">
              <a:sym typeface="+mn-ea"/>
            </a:endParaRPr>
          </a:p>
        </p:txBody>
      </p:sp>
      <p:sp>
        <p:nvSpPr>
          <p:cNvPr id="22" name="文本框 21"/>
          <p:cNvSpPr txBox="1"/>
          <p:nvPr/>
        </p:nvSpPr>
        <p:spPr>
          <a:xfrm>
            <a:off x="243840" y="2879090"/>
            <a:ext cx="1081405" cy="306705"/>
          </a:xfrm>
          <a:prstGeom prst="rect">
            <a:avLst/>
          </a:prstGeom>
          <a:noFill/>
        </p:spPr>
        <p:txBody>
          <a:bodyPr wrap="none" rtlCol="0" anchor="t">
            <a:spAutoFit/>
          </a:bodyPr>
          <a:p>
            <a:r>
              <a:rPr lang="en-US" altLang="zh-CN" sz="1400">
                <a:sym typeface="+mn-ea"/>
              </a:rPr>
              <a:t>leaky_relu</a:t>
            </a:r>
            <a:endParaRPr lang="en-US" altLang="zh-CN" sz="1400">
              <a:sym typeface="+mn-ea"/>
            </a:endParaRPr>
          </a:p>
        </p:txBody>
      </p:sp>
      <p:pic>
        <p:nvPicPr>
          <p:cNvPr id="24" name="图片 23" descr="截屏-20190408150109-966x476"/>
          <p:cNvPicPr>
            <a:picLocks noChangeAspect="1"/>
          </p:cNvPicPr>
          <p:nvPr/>
        </p:nvPicPr>
        <p:blipFill>
          <a:blip r:embed="rId1"/>
          <a:stretch>
            <a:fillRect/>
          </a:stretch>
        </p:blipFill>
        <p:spPr>
          <a:xfrm>
            <a:off x="1325245" y="2336800"/>
            <a:ext cx="3510280" cy="1729740"/>
          </a:xfrm>
          <a:prstGeom prst="rect">
            <a:avLst/>
          </a:prstGeom>
        </p:spPr>
      </p:pic>
      <p:pic>
        <p:nvPicPr>
          <p:cNvPr id="25" name="图片 24" descr="截屏-20190408135459-973x484"/>
          <p:cNvPicPr>
            <a:picLocks noChangeAspect="1"/>
          </p:cNvPicPr>
          <p:nvPr/>
        </p:nvPicPr>
        <p:blipFill>
          <a:blip r:embed="rId2"/>
          <a:stretch>
            <a:fillRect/>
          </a:stretch>
        </p:blipFill>
        <p:spPr>
          <a:xfrm>
            <a:off x="1362075" y="4271645"/>
            <a:ext cx="3473450" cy="1727835"/>
          </a:xfrm>
          <a:prstGeom prst="rect">
            <a:avLst/>
          </a:prstGeom>
        </p:spPr>
      </p:pic>
      <p:sp>
        <p:nvSpPr>
          <p:cNvPr id="26" name="文本框 25"/>
          <p:cNvSpPr txBox="1"/>
          <p:nvPr/>
        </p:nvSpPr>
        <p:spPr>
          <a:xfrm>
            <a:off x="8325485" y="1610995"/>
            <a:ext cx="2332990" cy="306705"/>
          </a:xfrm>
          <a:prstGeom prst="rect">
            <a:avLst/>
          </a:prstGeom>
          <a:noFill/>
          <a:ln w="28575">
            <a:solidFill>
              <a:srgbClr val="C00000"/>
            </a:solidFill>
          </a:ln>
        </p:spPr>
        <p:txBody>
          <a:bodyPr wrap="square" rtlCol="0" anchor="t">
            <a:spAutoFit/>
          </a:bodyPr>
          <a:p>
            <a:r>
              <a:rPr lang="en-US" altLang="zh-CN" sz="1400"/>
              <a:t>batch norm vs. no norm </a:t>
            </a:r>
            <a:endParaRPr lang="zh-CN" altLang="en-US" sz="1400"/>
          </a:p>
        </p:txBody>
      </p:sp>
      <p:sp>
        <p:nvSpPr>
          <p:cNvPr id="27" name="文本框 26"/>
          <p:cNvSpPr txBox="1"/>
          <p:nvPr/>
        </p:nvSpPr>
        <p:spPr>
          <a:xfrm>
            <a:off x="6330950" y="4892040"/>
            <a:ext cx="1205865" cy="306705"/>
          </a:xfrm>
          <a:prstGeom prst="rect">
            <a:avLst/>
          </a:prstGeom>
          <a:noFill/>
        </p:spPr>
        <p:txBody>
          <a:bodyPr wrap="none" rtlCol="0" anchor="t">
            <a:spAutoFit/>
          </a:bodyPr>
          <a:p>
            <a:r>
              <a:rPr lang="en-US" altLang="zh-CN" sz="1400">
                <a:sym typeface="+mn-ea"/>
              </a:rPr>
              <a:t>batch norm</a:t>
            </a:r>
            <a:endParaRPr lang="en-US" altLang="zh-CN" sz="1400">
              <a:sym typeface="+mn-ea"/>
            </a:endParaRPr>
          </a:p>
        </p:txBody>
      </p:sp>
      <p:sp>
        <p:nvSpPr>
          <p:cNvPr id="28" name="文本框 27"/>
          <p:cNvSpPr txBox="1"/>
          <p:nvPr/>
        </p:nvSpPr>
        <p:spPr>
          <a:xfrm>
            <a:off x="6471285" y="2799080"/>
            <a:ext cx="924560" cy="306705"/>
          </a:xfrm>
          <a:prstGeom prst="rect">
            <a:avLst/>
          </a:prstGeom>
          <a:noFill/>
        </p:spPr>
        <p:txBody>
          <a:bodyPr wrap="none" rtlCol="0" anchor="t">
            <a:spAutoFit/>
          </a:bodyPr>
          <a:p>
            <a:r>
              <a:rPr lang="en-US" altLang="zh-CN" sz="1400">
                <a:sym typeface="+mn-ea"/>
              </a:rPr>
              <a:t>no norm</a:t>
            </a:r>
            <a:endParaRPr lang="en-US" altLang="zh-CN" sz="1400">
              <a:sym typeface="+mn-ea"/>
            </a:endParaRPr>
          </a:p>
        </p:txBody>
      </p:sp>
      <p:pic>
        <p:nvPicPr>
          <p:cNvPr id="29" name="图片 28" descr="截屏-20190408152032-1153x483"/>
          <p:cNvPicPr>
            <a:picLocks noChangeAspect="1"/>
          </p:cNvPicPr>
          <p:nvPr/>
        </p:nvPicPr>
        <p:blipFill>
          <a:blip r:embed="rId3"/>
          <a:stretch>
            <a:fillRect/>
          </a:stretch>
        </p:blipFill>
        <p:spPr>
          <a:xfrm>
            <a:off x="7536815" y="2135505"/>
            <a:ext cx="4283710" cy="1794510"/>
          </a:xfrm>
          <a:prstGeom prst="rect">
            <a:avLst/>
          </a:prstGeom>
        </p:spPr>
      </p:pic>
      <p:pic>
        <p:nvPicPr>
          <p:cNvPr id="30" name="图片 29" descr="截屏-20190408150834-1149x473"/>
          <p:cNvPicPr>
            <a:picLocks noChangeAspect="1"/>
          </p:cNvPicPr>
          <p:nvPr/>
        </p:nvPicPr>
        <p:blipFill>
          <a:blip r:embed="rId4"/>
          <a:stretch>
            <a:fillRect/>
          </a:stretch>
        </p:blipFill>
        <p:spPr>
          <a:xfrm>
            <a:off x="7378700" y="4066540"/>
            <a:ext cx="4441825" cy="1828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33" name="矩形 32"/>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电影模型</a:t>
            </a:r>
            <a:endParaRPr lang="zh-CN" altLang="en-US" sz="1600">
              <a:sym typeface="+mn-ea"/>
            </a:endParaRPr>
          </a:p>
        </p:txBody>
      </p:sp>
      <p:pic>
        <p:nvPicPr>
          <p:cNvPr id="34" name="图片 33" descr="myplot"/>
          <p:cNvPicPr>
            <a:picLocks noChangeAspect="1"/>
          </p:cNvPicPr>
          <p:nvPr/>
        </p:nvPicPr>
        <p:blipFill>
          <a:blip r:embed="rId1"/>
          <a:stretch>
            <a:fillRect/>
          </a:stretch>
        </p:blipFill>
        <p:spPr>
          <a:xfrm>
            <a:off x="1252855" y="2148840"/>
            <a:ext cx="3544570" cy="3544570"/>
          </a:xfrm>
          <a:prstGeom prst="rect">
            <a:avLst/>
          </a:prstGeom>
        </p:spPr>
      </p:pic>
      <p:pic>
        <p:nvPicPr>
          <p:cNvPr id="35" name="图片 34"/>
          <p:cNvPicPr>
            <a:picLocks noChangeAspect="1"/>
          </p:cNvPicPr>
          <p:nvPr/>
        </p:nvPicPr>
        <p:blipFill>
          <a:blip r:embed="rId2"/>
          <a:stretch>
            <a:fillRect/>
          </a:stretch>
        </p:blipFill>
        <p:spPr>
          <a:xfrm>
            <a:off x="5346700" y="172085"/>
            <a:ext cx="2624455" cy="2840990"/>
          </a:xfrm>
          <a:prstGeom prst="rect">
            <a:avLst/>
          </a:prstGeom>
        </p:spPr>
      </p:pic>
      <p:sp>
        <p:nvSpPr>
          <p:cNvPr id="36" name="矩形 35"/>
          <p:cNvSpPr/>
          <p:nvPr/>
        </p:nvSpPr>
        <p:spPr>
          <a:xfrm>
            <a:off x="2592070" y="3105785"/>
            <a:ext cx="502920" cy="64579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7" name="直接箭头连接符 36"/>
          <p:cNvCxnSpPr>
            <a:stCxn id="36" idx="3"/>
          </p:cNvCxnSpPr>
          <p:nvPr/>
        </p:nvCxnSpPr>
        <p:spPr>
          <a:xfrm flipV="1">
            <a:off x="3094990" y="1661160"/>
            <a:ext cx="2186305" cy="176784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39" name="矩形 38"/>
          <p:cNvSpPr/>
          <p:nvPr/>
        </p:nvSpPr>
        <p:spPr>
          <a:xfrm>
            <a:off x="4340860" y="1082040"/>
            <a:ext cx="100584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00">
                <a:sym typeface="+mn-ea"/>
              </a:rPr>
              <a:t>近几年科幻动作</a:t>
            </a:r>
            <a:endParaRPr lang="zh-CN" altLang="en-US" sz="900">
              <a:sym typeface="+mn-ea"/>
            </a:endParaRPr>
          </a:p>
        </p:txBody>
      </p:sp>
      <p:pic>
        <p:nvPicPr>
          <p:cNvPr id="40" name="图片 39"/>
          <p:cNvPicPr>
            <a:picLocks noChangeAspect="1"/>
          </p:cNvPicPr>
          <p:nvPr/>
        </p:nvPicPr>
        <p:blipFill>
          <a:blip r:embed="rId3"/>
          <a:stretch>
            <a:fillRect/>
          </a:stretch>
        </p:blipFill>
        <p:spPr>
          <a:xfrm>
            <a:off x="8865235" y="1494790"/>
            <a:ext cx="2901950" cy="1768475"/>
          </a:xfrm>
          <a:prstGeom prst="rect">
            <a:avLst/>
          </a:prstGeom>
        </p:spPr>
      </p:pic>
      <p:sp>
        <p:nvSpPr>
          <p:cNvPr id="41" name="矩形 40"/>
          <p:cNvSpPr/>
          <p:nvPr/>
        </p:nvSpPr>
        <p:spPr>
          <a:xfrm>
            <a:off x="3689985" y="3177540"/>
            <a:ext cx="749300" cy="25146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2" name="直接箭头连接符 41"/>
          <p:cNvCxnSpPr>
            <a:stCxn id="41" idx="3"/>
          </p:cNvCxnSpPr>
          <p:nvPr/>
        </p:nvCxnSpPr>
        <p:spPr>
          <a:xfrm flipV="1">
            <a:off x="4439285" y="3042920"/>
            <a:ext cx="5135880" cy="26035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45" name="矩形 44"/>
          <p:cNvSpPr/>
          <p:nvPr/>
        </p:nvSpPr>
        <p:spPr>
          <a:xfrm>
            <a:off x="8865235" y="2522220"/>
            <a:ext cx="100584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00">
                <a:sym typeface="+mn-ea"/>
              </a:rPr>
              <a:t>近几年冒险惊险</a:t>
            </a:r>
            <a:endParaRPr lang="en-US" altLang="zh-CN" sz="900">
              <a:sym typeface="+mn-ea"/>
            </a:endParaRPr>
          </a:p>
        </p:txBody>
      </p:sp>
      <p:sp>
        <p:nvSpPr>
          <p:cNvPr id="46" name="文本框 45"/>
          <p:cNvSpPr txBox="1"/>
          <p:nvPr/>
        </p:nvSpPr>
        <p:spPr>
          <a:xfrm>
            <a:off x="1623695" y="5778500"/>
            <a:ext cx="2815590" cy="275590"/>
          </a:xfrm>
          <a:prstGeom prst="rect">
            <a:avLst/>
          </a:prstGeom>
          <a:noFill/>
        </p:spPr>
        <p:txBody>
          <a:bodyPr wrap="square" rtlCol="0" anchor="t">
            <a:spAutoFit/>
          </a:bodyPr>
          <a:p>
            <a:r>
              <a:rPr lang="en-US" altLang="zh-CN" sz="1200"/>
              <a:t>600 movie embeddings  by  TSNE </a:t>
            </a:r>
            <a:endParaRPr lang="en-US" altLang="zh-CN" sz="1200"/>
          </a:p>
        </p:txBody>
      </p:sp>
      <p:pic>
        <p:nvPicPr>
          <p:cNvPr id="48" name="图片 47"/>
          <p:cNvPicPr>
            <a:picLocks noChangeAspect="1"/>
          </p:cNvPicPr>
          <p:nvPr/>
        </p:nvPicPr>
        <p:blipFill>
          <a:blip r:embed="rId4"/>
          <a:stretch>
            <a:fillRect/>
          </a:stretch>
        </p:blipFill>
        <p:spPr>
          <a:xfrm>
            <a:off x="5805170" y="3429000"/>
            <a:ext cx="2165985" cy="2434590"/>
          </a:xfrm>
          <a:prstGeom prst="rect">
            <a:avLst/>
          </a:prstGeom>
        </p:spPr>
      </p:pic>
      <p:pic>
        <p:nvPicPr>
          <p:cNvPr id="49" name="图片 48"/>
          <p:cNvPicPr>
            <a:picLocks noChangeAspect="1"/>
          </p:cNvPicPr>
          <p:nvPr/>
        </p:nvPicPr>
        <p:blipFill>
          <a:blip r:embed="rId5"/>
          <a:stretch>
            <a:fillRect/>
          </a:stretch>
        </p:blipFill>
        <p:spPr>
          <a:xfrm>
            <a:off x="8865235" y="3923665"/>
            <a:ext cx="2232025" cy="2963545"/>
          </a:xfrm>
          <a:prstGeom prst="rect">
            <a:avLst/>
          </a:prstGeom>
        </p:spPr>
      </p:pic>
      <p:sp>
        <p:nvSpPr>
          <p:cNvPr id="50" name="矩形 49"/>
          <p:cNvSpPr/>
          <p:nvPr/>
        </p:nvSpPr>
        <p:spPr>
          <a:xfrm>
            <a:off x="3094990" y="3832860"/>
            <a:ext cx="356870" cy="45910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1" name="直接箭头连接符 50"/>
          <p:cNvCxnSpPr>
            <a:stCxn id="50" idx="3"/>
          </p:cNvCxnSpPr>
          <p:nvPr/>
        </p:nvCxnSpPr>
        <p:spPr>
          <a:xfrm>
            <a:off x="3451860" y="4062730"/>
            <a:ext cx="2273300" cy="56007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52" name="矩形 51"/>
          <p:cNvSpPr/>
          <p:nvPr/>
        </p:nvSpPr>
        <p:spPr>
          <a:xfrm>
            <a:off x="5281295" y="3675380"/>
            <a:ext cx="100584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00">
                <a:sym typeface="+mn-ea"/>
              </a:rPr>
              <a:t>近几年</a:t>
            </a:r>
            <a:r>
              <a:rPr lang="zh-CN" sz="900">
                <a:sym typeface="+mn-ea"/>
              </a:rPr>
              <a:t>喜剧文艺</a:t>
            </a:r>
            <a:endParaRPr lang="zh-CN" sz="900">
              <a:sym typeface="+mn-ea"/>
            </a:endParaRPr>
          </a:p>
        </p:txBody>
      </p:sp>
      <p:sp>
        <p:nvSpPr>
          <p:cNvPr id="53" name="矩形 52"/>
          <p:cNvSpPr/>
          <p:nvPr/>
        </p:nvSpPr>
        <p:spPr>
          <a:xfrm>
            <a:off x="1405255" y="3603625"/>
            <a:ext cx="356870" cy="459105"/>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4" name="直接箭头连接符 53"/>
          <p:cNvCxnSpPr>
            <a:stCxn id="53" idx="3"/>
          </p:cNvCxnSpPr>
          <p:nvPr/>
        </p:nvCxnSpPr>
        <p:spPr>
          <a:xfrm>
            <a:off x="1762125" y="3833495"/>
            <a:ext cx="7082790" cy="2521585"/>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55" name="矩形 54"/>
          <p:cNvSpPr/>
          <p:nvPr/>
        </p:nvSpPr>
        <p:spPr>
          <a:xfrm>
            <a:off x="8569325" y="4868545"/>
            <a:ext cx="1005840" cy="24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00">
                <a:sym typeface="+mn-ea"/>
              </a:rPr>
              <a:t>高分美剧英剧</a:t>
            </a:r>
            <a:endParaRPr lang="zh-CN" sz="90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56" name="矩形 55"/>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电影模型</a:t>
            </a:r>
            <a:endParaRPr lang="zh-CN" altLang="en-US" sz="1600">
              <a:sym typeface="+mn-ea"/>
            </a:endParaRPr>
          </a:p>
        </p:txBody>
      </p:sp>
      <p:pic>
        <p:nvPicPr>
          <p:cNvPr id="59" name="图片 58"/>
          <p:cNvPicPr>
            <a:picLocks noChangeAspect="1"/>
          </p:cNvPicPr>
          <p:nvPr/>
        </p:nvPicPr>
        <p:blipFill>
          <a:blip r:embed="rId1"/>
          <a:stretch>
            <a:fillRect/>
          </a:stretch>
        </p:blipFill>
        <p:spPr>
          <a:xfrm>
            <a:off x="5648325" y="2345690"/>
            <a:ext cx="5948045" cy="3477260"/>
          </a:xfrm>
          <a:prstGeom prst="rect">
            <a:avLst/>
          </a:prstGeom>
        </p:spPr>
      </p:pic>
      <p:pic>
        <p:nvPicPr>
          <p:cNvPr id="3" name="图片 2"/>
          <p:cNvPicPr>
            <a:picLocks noChangeAspect="1"/>
          </p:cNvPicPr>
          <p:nvPr/>
        </p:nvPicPr>
        <p:blipFill>
          <a:blip r:embed="rId2"/>
          <a:stretch>
            <a:fillRect/>
          </a:stretch>
        </p:blipFill>
        <p:spPr>
          <a:xfrm>
            <a:off x="2314575" y="2293620"/>
            <a:ext cx="1838325" cy="35807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56" name="矩形 55"/>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电影模型</a:t>
            </a:r>
            <a:endParaRPr lang="zh-CN" altLang="en-US" sz="1600">
              <a:sym typeface="+mn-ea"/>
            </a:endParaRPr>
          </a:p>
        </p:txBody>
      </p:sp>
      <p:graphicFrame>
        <p:nvGraphicFramePr>
          <p:cNvPr id="57" name="表格 56"/>
          <p:cNvGraphicFramePr/>
          <p:nvPr/>
        </p:nvGraphicFramePr>
        <p:xfrm>
          <a:off x="598805" y="2118995"/>
          <a:ext cx="10994390" cy="4008120"/>
        </p:xfrm>
        <a:graphic>
          <a:graphicData uri="http://schemas.openxmlformats.org/drawingml/2006/table">
            <a:tbl>
              <a:tblPr firstRow="1" bandRow="1">
                <a:tableStyleId>{5C22544A-7EE6-4342-B048-85BDC9FD1C3A}</a:tableStyleId>
              </a:tblPr>
              <a:tblGrid>
                <a:gridCol w="916199"/>
                <a:gridCol w="916199"/>
                <a:gridCol w="916199"/>
                <a:gridCol w="916199"/>
                <a:gridCol w="916199"/>
                <a:gridCol w="916199"/>
                <a:gridCol w="916305"/>
                <a:gridCol w="916305"/>
                <a:gridCol w="915987"/>
                <a:gridCol w="916199"/>
                <a:gridCol w="916199"/>
                <a:gridCol w="916199"/>
              </a:tblGrid>
              <a:tr h="381000">
                <a:tc>
                  <a:txBody>
                    <a:bodyPr/>
                    <a:p>
                      <a:pPr algn="ctr">
                        <a:buNone/>
                      </a:pPr>
                      <a:r>
                        <a:rPr lang="zh-CN" altLang="en-US" sz="1000"/>
                        <a:t>查询电影</a:t>
                      </a:r>
                      <a:endParaRPr lang="zh-CN" altLang="en-US" sz="1000"/>
                    </a:p>
                  </a:txBody>
                  <a:tcPr anchor="ctr" anchorCtr="0"/>
                </a:tc>
                <a:tc>
                  <a:txBody>
                    <a:bodyPr/>
                    <a:p>
                      <a:pPr algn="ctr">
                        <a:buNone/>
                      </a:pPr>
                      <a:r>
                        <a:rPr lang="zh-CN" altLang="en-US" sz="1000"/>
                        <a:t>分组</a:t>
                      </a:r>
                      <a:endParaRPr lang="zh-CN" altLang="en-US" sz="1000"/>
                    </a:p>
                  </a:txBody>
                  <a:tcPr anchor="ctr" anchorCtr="0"/>
                </a:tc>
                <a:tc>
                  <a:txBody>
                    <a:bodyPr/>
                    <a:p>
                      <a:pPr algn="ctr">
                        <a:buNone/>
                      </a:pPr>
                      <a:r>
                        <a:rPr lang="zh-CN" altLang="en-US" sz="1000"/>
                        <a:t>相似电影</a:t>
                      </a:r>
                      <a:r>
                        <a:rPr lang="en-US" altLang="zh-CN" sz="1000"/>
                        <a:t>1</a:t>
                      </a:r>
                      <a:endParaRPr lang="en-US" altLang="zh-CN" sz="1000"/>
                    </a:p>
                  </a:txBody>
                  <a:tcPr anchor="ctr" anchorCtr="0"/>
                </a:tc>
                <a:tc>
                  <a:txBody>
                    <a:bodyPr/>
                    <a:p>
                      <a:pPr algn="ctr">
                        <a:buNone/>
                      </a:pPr>
                      <a:r>
                        <a:rPr lang="zh-CN" altLang="en-US" sz="1000">
                          <a:sym typeface="+mn-ea"/>
                        </a:rPr>
                        <a:t>相似电影</a:t>
                      </a:r>
                      <a:r>
                        <a:rPr lang="en-US" altLang="zh-CN" sz="1000">
                          <a:sym typeface="+mn-ea"/>
                        </a:rPr>
                        <a:t>2</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3</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4</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5</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6</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7</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8</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9</a:t>
                      </a:r>
                      <a:endParaRPr lang="en-US" altLang="zh-CN" sz="1000">
                        <a:sym typeface="+mn-ea"/>
                      </a:endParaRPr>
                    </a:p>
                  </a:txBody>
                  <a:tcPr anchor="ctr" anchorCtr="0"/>
                </a:tc>
                <a:tc>
                  <a:txBody>
                    <a:bodyPr/>
                    <a:p>
                      <a:pPr algn="ctr">
                        <a:buNone/>
                      </a:pPr>
                      <a:r>
                        <a:rPr lang="zh-CN" altLang="en-US" sz="1000">
                          <a:sym typeface="+mn-ea"/>
                        </a:rPr>
                        <a:t>相似电影</a:t>
                      </a:r>
                      <a:r>
                        <a:rPr lang="en-US" altLang="zh-CN" sz="1000">
                          <a:sym typeface="+mn-ea"/>
                        </a:rPr>
                        <a:t>10</a:t>
                      </a:r>
                      <a:endParaRPr lang="en-US" altLang="zh-CN" sz="1000">
                        <a:sym typeface="+mn-ea"/>
                      </a:endParaRPr>
                    </a:p>
                  </a:txBody>
                  <a:tcPr anchor="ctr" anchorCtr="0"/>
                </a:tc>
              </a:tr>
              <a:tr h="381000">
                <a:tc>
                  <a:txBody>
                    <a:bodyPr/>
                    <a:p>
                      <a:pPr algn="ctr">
                        <a:buNone/>
                      </a:pPr>
                      <a:r>
                        <a:rPr lang="zh-CN" altLang="en-US" sz="1000"/>
                        <a:t>西虹市首富</a:t>
                      </a:r>
                      <a:endParaRPr lang="zh-CN" altLang="en-US" sz="1000"/>
                    </a:p>
                  </a:txBody>
                  <a:tcPr anchor="ctr" anchorCtr="0"/>
                </a:tc>
                <a:tc>
                  <a:txBody>
                    <a:bodyPr/>
                    <a:p>
                      <a:pPr algn="ctr">
                        <a:buNone/>
                      </a:pPr>
                      <a:r>
                        <a:rPr lang="zh-CN" altLang="en-US" sz="1000"/>
                        <a:t>豆瓣推荐</a:t>
                      </a:r>
                      <a:endParaRPr lang="zh-CN" altLang="en-US" sz="1000"/>
                    </a:p>
                  </a:txBody>
                  <a:tcPr anchor="ctr" anchorCtr="0"/>
                </a:tc>
                <a:tc>
                  <a:txBody>
                    <a:bodyPr/>
                    <a:p>
                      <a:pPr algn="ctr">
                        <a:buNone/>
                      </a:pPr>
                      <a:r>
                        <a:rPr lang="zh-CN" altLang="en-US" sz="1000">
                          <a:solidFill>
                            <a:srgbClr val="FF0000"/>
                          </a:solidFill>
                        </a:rPr>
                        <a:t>羞羞的铁拳</a:t>
                      </a:r>
                      <a:endParaRPr lang="zh-CN" altLang="en-US" sz="1000">
                        <a:solidFill>
                          <a:srgbClr val="FF0000"/>
                        </a:solidFill>
                      </a:endParaRPr>
                    </a:p>
                  </a:txBody>
                  <a:tcPr anchor="ctr" anchorCtr="0"/>
                </a:tc>
                <a:tc>
                  <a:txBody>
                    <a:bodyPr/>
                    <a:p>
                      <a:pPr algn="ctr">
                        <a:buNone/>
                      </a:pPr>
                      <a:r>
                        <a:rPr lang="zh-CN" altLang="en-US" sz="1000">
                          <a:solidFill>
                            <a:srgbClr val="FF0000"/>
                          </a:solidFill>
                        </a:rPr>
                        <a:t>夏洛特烦恼</a:t>
                      </a:r>
                      <a:endParaRPr lang="zh-CN" altLang="en-US" sz="1000">
                        <a:solidFill>
                          <a:srgbClr val="FF0000"/>
                        </a:solidFill>
                      </a:endParaRPr>
                    </a:p>
                  </a:txBody>
                  <a:tcPr anchor="ctr" anchorCtr="0"/>
                </a:tc>
                <a:tc>
                  <a:txBody>
                    <a:bodyPr/>
                    <a:p>
                      <a:pPr algn="ctr">
                        <a:buNone/>
                      </a:pPr>
                      <a:r>
                        <a:rPr lang="zh-CN" altLang="en-US" sz="1000">
                          <a:solidFill>
                            <a:srgbClr val="FF0000"/>
                          </a:solidFill>
                        </a:rPr>
                        <a:t>唐人街探案</a:t>
                      </a:r>
                      <a:r>
                        <a:rPr lang="en-US" altLang="zh-CN" sz="1000">
                          <a:solidFill>
                            <a:srgbClr val="FF0000"/>
                          </a:solidFill>
                        </a:rPr>
                        <a:t>2</a:t>
                      </a:r>
                      <a:endParaRPr lang="en-US" altLang="zh-CN" sz="1000">
                        <a:solidFill>
                          <a:srgbClr val="FF0000"/>
                        </a:solidFill>
                      </a:endParaRPr>
                    </a:p>
                  </a:txBody>
                  <a:tcPr anchor="ctr" anchorCtr="0"/>
                </a:tc>
                <a:tc>
                  <a:txBody>
                    <a:bodyPr/>
                    <a:p>
                      <a:pPr algn="ctr">
                        <a:buNone/>
                      </a:pPr>
                      <a:r>
                        <a:rPr lang="zh-CN" altLang="en-US" sz="1000"/>
                        <a:t>唐伯虎点秋香</a:t>
                      </a:r>
                      <a:endParaRPr lang="zh-CN" altLang="en-US" sz="1000"/>
                    </a:p>
                  </a:txBody>
                  <a:tcPr anchor="ctr" anchorCtr="0"/>
                </a:tc>
                <a:tc>
                  <a:txBody>
                    <a:bodyPr/>
                    <a:p>
                      <a:pPr algn="ctr">
                        <a:buNone/>
                      </a:pPr>
                      <a:r>
                        <a:rPr lang="zh-CN" altLang="en-US" sz="1000"/>
                        <a:t>一出好戏</a:t>
                      </a:r>
                      <a:endParaRPr lang="zh-CN" altLang="en-US" sz="1000"/>
                    </a:p>
                  </a:txBody>
                  <a:tcPr anchor="ctr" anchorCtr="0"/>
                </a:tc>
                <a:tc>
                  <a:txBody>
                    <a:bodyPr/>
                    <a:p>
                      <a:pPr algn="ctr">
                        <a:buNone/>
                      </a:pPr>
                      <a:r>
                        <a:rPr lang="zh-CN" altLang="en-US" sz="1000">
                          <a:solidFill>
                            <a:srgbClr val="FF0000"/>
                          </a:solidFill>
                          <a:sym typeface="+mn-ea"/>
                        </a:rPr>
                        <a:t>人再囧途之泰囧</a:t>
                      </a:r>
                      <a:endParaRPr lang="zh-CN" altLang="en-US" sz="1000">
                        <a:solidFill>
                          <a:srgbClr val="FF0000"/>
                        </a:solidFill>
                        <a:sym typeface="+mn-ea"/>
                      </a:endParaRPr>
                    </a:p>
                  </a:txBody>
                  <a:tcPr anchor="ctr" anchorCtr="0"/>
                </a:tc>
                <a:tc>
                  <a:txBody>
                    <a:bodyPr/>
                    <a:p>
                      <a:pPr algn="ctr">
                        <a:buNone/>
                      </a:pPr>
                      <a:r>
                        <a:rPr lang="zh-CN" altLang="en-US" sz="1000"/>
                        <a:t>超时空同居</a:t>
                      </a:r>
                      <a:endParaRPr lang="zh-CN" altLang="en-US" sz="1000"/>
                    </a:p>
                  </a:txBody>
                  <a:tcPr anchor="ctr" anchorCtr="0"/>
                </a:tc>
                <a:tc>
                  <a:txBody>
                    <a:bodyPr/>
                    <a:p>
                      <a:pPr algn="ctr">
                        <a:buNone/>
                      </a:pPr>
                      <a:r>
                        <a:rPr lang="zh-CN" altLang="en-US" sz="1000">
                          <a:solidFill>
                            <a:srgbClr val="FF0000"/>
                          </a:solidFill>
                        </a:rPr>
                        <a:t>人在囧途</a:t>
                      </a:r>
                      <a:endParaRPr lang="zh-CN" altLang="en-US" sz="1000">
                        <a:solidFill>
                          <a:srgbClr val="FF0000"/>
                        </a:solidFill>
                      </a:endParaRPr>
                    </a:p>
                  </a:txBody>
                  <a:tcPr anchor="ctr" anchorCtr="0"/>
                </a:tc>
                <a:tc>
                  <a:txBody>
                    <a:bodyPr/>
                    <a:p>
                      <a:pPr algn="ctr">
                        <a:buNone/>
                      </a:pPr>
                      <a:r>
                        <a:rPr lang="zh-CN" altLang="en-US" sz="1000"/>
                        <a:t>飞驰人生</a:t>
                      </a:r>
                      <a:endParaRPr lang="zh-CN" altLang="en-US" sz="1000"/>
                    </a:p>
                  </a:txBody>
                  <a:tcPr anchor="ctr" anchorCtr="0"/>
                </a:tc>
                <a:tc>
                  <a:txBody>
                    <a:bodyPr/>
                    <a:p>
                      <a:pPr algn="ctr">
                        <a:buNone/>
                      </a:pPr>
                      <a:r>
                        <a:rPr lang="zh-CN" altLang="en-US" sz="1000">
                          <a:solidFill>
                            <a:srgbClr val="FF0000"/>
                          </a:solidFill>
                        </a:rPr>
                        <a:t>功夫</a:t>
                      </a:r>
                      <a:endParaRPr lang="zh-CN" altLang="en-US" sz="1000">
                        <a:solidFill>
                          <a:srgbClr val="FF0000"/>
                        </a:solidFill>
                      </a:endParaRPr>
                    </a:p>
                  </a:txBody>
                  <a:tcPr anchor="ctr" anchorCtr="0"/>
                </a:tc>
              </a:tr>
              <a:tr h="381000">
                <a:tc>
                  <a:txBody>
                    <a:bodyPr/>
                    <a:p>
                      <a:pPr algn="ctr">
                        <a:buNone/>
                      </a:pPr>
                      <a:endParaRPr lang="zh-CN" altLang="en-US" sz="1000"/>
                    </a:p>
                  </a:txBody>
                  <a:tcPr anchor="ctr" anchorCtr="0"/>
                </a:tc>
                <a:tc>
                  <a:txBody>
                    <a:bodyPr/>
                    <a:p>
                      <a:pPr algn="ctr">
                        <a:buNone/>
                      </a:pPr>
                      <a:r>
                        <a:rPr lang="zh-CN" altLang="en-US" sz="1000"/>
                        <a:t>模型推荐</a:t>
                      </a:r>
                      <a:endParaRPr lang="zh-CN" altLang="en-US" sz="1000"/>
                    </a:p>
                  </a:txBody>
                  <a:tcPr anchor="ctr" anchorCtr="0"/>
                </a:tc>
                <a:tc>
                  <a:txBody>
                    <a:bodyPr/>
                    <a:p>
                      <a:pPr algn="ctr">
                        <a:buNone/>
                      </a:pPr>
                      <a:r>
                        <a:rPr lang="zh-CN" altLang="en-US" sz="1000">
                          <a:solidFill>
                            <a:srgbClr val="FF0000"/>
                          </a:solidFill>
                        </a:rPr>
                        <a:t>夏洛特烦恼</a:t>
                      </a:r>
                      <a:endParaRPr lang="zh-CN" altLang="en-US" sz="1000">
                        <a:solidFill>
                          <a:srgbClr val="FF0000"/>
                        </a:solidFill>
                      </a:endParaRPr>
                    </a:p>
                  </a:txBody>
                  <a:tcPr anchor="ctr" anchorCtr="0"/>
                </a:tc>
                <a:tc>
                  <a:txBody>
                    <a:bodyPr/>
                    <a:p>
                      <a:pPr algn="ctr">
                        <a:buNone/>
                      </a:pPr>
                      <a:r>
                        <a:rPr lang="zh-CN" altLang="en-US" sz="1000">
                          <a:solidFill>
                            <a:srgbClr val="FF0000"/>
                          </a:solidFill>
                        </a:rPr>
                        <a:t>人再囧途之泰囧</a:t>
                      </a:r>
                      <a:endParaRPr lang="zh-CN" altLang="en-US" sz="1000">
                        <a:solidFill>
                          <a:srgbClr val="FF0000"/>
                        </a:solidFill>
                      </a:endParaRPr>
                    </a:p>
                  </a:txBody>
                  <a:tcPr anchor="ctr" anchorCtr="0"/>
                </a:tc>
                <a:tc>
                  <a:txBody>
                    <a:bodyPr/>
                    <a:p>
                      <a:pPr algn="ctr">
                        <a:buNone/>
                      </a:pPr>
                      <a:r>
                        <a:rPr lang="zh-CN" altLang="en-US" sz="1000">
                          <a:solidFill>
                            <a:srgbClr val="FF0000"/>
                          </a:solidFill>
                        </a:rPr>
                        <a:t>唐人街探案2</a:t>
                      </a:r>
                      <a:endParaRPr lang="zh-CN" altLang="en-US" sz="1000">
                        <a:solidFill>
                          <a:srgbClr val="FF0000"/>
                        </a:solidFill>
                      </a:endParaRPr>
                    </a:p>
                  </a:txBody>
                  <a:tcPr anchor="ctr" anchorCtr="0"/>
                </a:tc>
                <a:tc>
                  <a:txBody>
                    <a:bodyPr/>
                    <a:p>
                      <a:pPr algn="ctr">
                        <a:buNone/>
                      </a:pPr>
                      <a:r>
                        <a:rPr lang="zh-CN" altLang="en-US" sz="1000"/>
                        <a:t>疯狂的石头</a:t>
                      </a:r>
                      <a:endParaRPr lang="zh-CN" altLang="en-US" sz="1000"/>
                    </a:p>
                  </a:txBody>
                  <a:tcPr anchor="ctr" anchorCtr="0"/>
                </a:tc>
                <a:tc>
                  <a:txBody>
                    <a:bodyPr/>
                    <a:p>
                      <a:pPr algn="ctr">
                        <a:buNone/>
                      </a:pPr>
                      <a:r>
                        <a:rPr lang="zh-CN" altLang="en-US" sz="1000">
                          <a:solidFill>
                            <a:srgbClr val="FF0000"/>
                          </a:solidFill>
                        </a:rPr>
                        <a:t>功夫</a:t>
                      </a:r>
                      <a:endParaRPr lang="zh-CN" altLang="en-US" sz="1000">
                        <a:solidFill>
                          <a:srgbClr val="FF0000"/>
                        </a:solidFill>
                      </a:endParaRPr>
                    </a:p>
                  </a:txBody>
                  <a:tcPr anchor="ctr" anchorCtr="0"/>
                </a:tc>
                <a:tc>
                  <a:txBody>
                    <a:bodyPr/>
                    <a:p>
                      <a:pPr algn="ctr">
                        <a:buNone/>
                      </a:pPr>
                      <a:r>
                        <a:rPr lang="zh-CN" altLang="en-US" sz="1000">
                          <a:solidFill>
                            <a:srgbClr val="FF0000"/>
                          </a:solidFill>
                        </a:rPr>
                        <a:t>羞羞的铁拳</a:t>
                      </a:r>
                      <a:endParaRPr lang="zh-CN" altLang="en-US" sz="1000">
                        <a:solidFill>
                          <a:srgbClr val="FF0000"/>
                        </a:solidFill>
                      </a:endParaRPr>
                    </a:p>
                  </a:txBody>
                  <a:tcPr anchor="ctr" anchorCtr="0"/>
                </a:tc>
                <a:tc>
                  <a:txBody>
                    <a:bodyPr/>
                    <a:p>
                      <a:pPr algn="ctr">
                        <a:buNone/>
                      </a:pPr>
                      <a:r>
                        <a:rPr lang="zh-CN" altLang="en-US" sz="1000"/>
                        <a:t>美人鱼</a:t>
                      </a:r>
                      <a:endParaRPr lang="zh-CN" altLang="en-US" sz="1000"/>
                    </a:p>
                  </a:txBody>
                  <a:tcPr anchor="ctr" anchorCtr="0"/>
                </a:tc>
                <a:tc>
                  <a:txBody>
                    <a:bodyPr/>
                    <a:p>
                      <a:pPr algn="ctr">
                        <a:buNone/>
                      </a:pPr>
                      <a:r>
                        <a:rPr lang="zh-CN" altLang="en-US" sz="1000"/>
                        <a:t>西游记之大圣归来</a:t>
                      </a:r>
                      <a:endParaRPr lang="zh-CN" altLang="en-US" sz="1000"/>
                    </a:p>
                  </a:txBody>
                  <a:tcPr anchor="ctr" anchorCtr="0"/>
                </a:tc>
                <a:tc>
                  <a:txBody>
                    <a:bodyPr/>
                    <a:p>
                      <a:pPr algn="ctr">
                        <a:buNone/>
                      </a:pPr>
                      <a:r>
                        <a:rPr lang="zh-CN" altLang="en-US" sz="1000"/>
                        <a:t>无名之辈</a:t>
                      </a:r>
                      <a:endParaRPr lang="zh-CN" altLang="en-US" sz="1000"/>
                    </a:p>
                  </a:txBody>
                  <a:tcPr anchor="ctr" anchorCtr="0"/>
                </a:tc>
                <a:tc>
                  <a:txBody>
                    <a:bodyPr/>
                    <a:p>
                      <a:pPr algn="ctr">
                        <a:buNone/>
                      </a:pPr>
                      <a:r>
                        <a:rPr lang="zh-CN" altLang="en-US" sz="1000">
                          <a:solidFill>
                            <a:srgbClr val="FF0000"/>
                          </a:solidFill>
                        </a:rPr>
                        <a:t>人在囧途</a:t>
                      </a:r>
                      <a:endParaRPr lang="zh-CN" altLang="en-US" sz="1000">
                        <a:solidFill>
                          <a:srgbClr val="FF0000"/>
                        </a:solidFill>
                      </a:endParaRPr>
                    </a:p>
                  </a:txBody>
                  <a:tcPr anchor="ctr" anchorCtr="0"/>
                </a:tc>
              </a:tr>
              <a:tr h="381000">
                <a:tc>
                  <a:txBody>
                    <a:bodyPr/>
                    <a:p>
                      <a:pPr algn="ctr">
                        <a:buNone/>
                      </a:pPr>
                      <a:endParaRPr lang="zh-CN" altLang="en-US" sz="1000"/>
                    </a:p>
                  </a:txBody>
                  <a:tcPr anchor="ctr" anchorCtr="0"/>
                </a:tc>
                <a:tc>
                  <a:txBody>
                    <a:bodyPr/>
                    <a:p>
                      <a:pPr algn="ctr">
                        <a:buNone/>
                      </a:pPr>
                      <a:r>
                        <a:rPr lang="zh-CN" altLang="en-US" sz="1000"/>
                        <a:t>余弦相似度</a:t>
                      </a:r>
                      <a:endParaRPr lang="zh-CN" altLang="en-US" sz="1000"/>
                    </a:p>
                  </a:txBody>
                  <a:tcPr anchor="ctr" anchorCtr="0"/>
                </a:tc>
                <a:tc>
                  <a:txBody>
                    <a:bodyPr/>
                    <a:p>
                      <a:pPr algn="ctr">
                        <a:buNone/>
                      </a:pPr>
                      <a:r>
                        <a:rPr lang="zh-CN" altLang="en-US" sz="1000"/>
                        <a:t>0.998907</a:t>
                      </a:r>
                      <a:endParaRPr lang="zh-CN" altLang="en-US" sz="1000"/>
                    </a:p>
                  </a:txBody>
                  <a:tcPr anchor="ctr" anchorCtr="0"/>
                </a:tc>
                <a:tc>
                  <a:txBody>
                    <a:bodyPr/>
                    <a:p>
                      <a:pPr algn="ctr">
                        <a:buNone/>
                      </a:pPr>
                      <a:r>
                        <a:rPr lang="zh-CN" altLang="en-US" sz="1000"/>
                        <a:t>0.996451</a:t>
                      </a:r>
                      <a:endParaRPr lang="zh-CN" altLang="en-US" sz="1000"/>
                    </a:p>
                  </a:txBody>
                  <a:tcPr anchor="ctr" anchorCtr="0"/>
                </a:tc>
                <a:tc>
                  <a:txBody>
                    <a:bodyPr/>
                    <a:p>
                      <a:pPr algn="ctr">
                        <a:buNone/>
                      </a:pPr>
                      <a:r>
                        <a:rPr lang="zh-CN" altLang="en-US" sz="1000"/>
                        <a:t>0.996194</a:t>
                      </a:r>
                      <a:endParaRPr lang="zh-CN" altLang="en-US" sz="1000"/>
                    </a:p>
                  </a:txBody>
                  <a:tcPr anchor="ctr" anchorCtr="0"/>
                </a:tc>
                <a:tc>
                  <a:txBody>
                    <a:bodyPr/>
                    <a:p>
                      <a:pPr algn="ctr">
                        <a:buNone/>
                      </a:pPr>
                      <a:r>
                        <a:rPr lang="zh-CN" altLang="en-US" sz="1000"/>
                        <a:t>0.991433</a:t>
                      </a:r>
                      <a:endParaRPr lang="zh-CN" altLang="en-US" sz="1000"/>
                    </a:p>
                  </a:txBody>
                  <a:tcPr anchor="ctr" anchorCtr="0"/>
                </a:tc>
                <a:tc>
                  <a:txBody>
                    <a:bodyPr/>
                    <a:p>
                      <a:pPr algn="ctr">
                        <a:buNone/>
                      </a:pPr>
                      <a:r>
                        <a:rPr lang="zh-CN" altLang="en-US" sz="1000"/>
                        <a:t>0.990758</a:t>
                      </a:r>
                      <a:endParaRPr lang="zh-CN" altLang="en-US" sz="1000"/>
                    </a:p>
                  </a:txBody>
                  <a:tcPr anchor="ctr" anchorCtr="0"/>
                </a:tc>
                <a:tc>
                  <a:txBody>
                    <a:bodyPr/>
                    <a:p>
                      <a:pPr algn="ctr">
                        <a:buNone/>
                      </a:pPr>
                      <a:r>
                        <a:rPr lang="zh-CN" altLang="en-US" sz="1000"/>
                        <a:t>0.990116</a:t>
                      </a:r>
                      <a:endParaRPr lang="zh-CN" altLang="en-US" sz="1000"/>
                    </a:p>
                  </a:txBody>
                  <a:tcPr anchor="ctr" anchorCtr="0"/>
                </a:tc>
                <a:tc>
                  <a:txBody>
                    <a:bodyPr/>
                    <a:p>
                      <a:pPr algn="ctr">
                        <a:buNone/>
                      </a:pPr>
                      <a:r>
                        <a:rPr lang="zh-CN" altLang="en-US" sz="1000"/>
                        <a:t>0.983002</a:t>
                      </a:r>
                      <a:endParaRPr lang="zh-CN" altLang="en-US" sz="1000"/>
                    </a:p>
                  </a:txBody>
                  <a:tcPr anchor="ctr" anchorCtr="0"/>
                </a:tc>
                <a:tc>
                  <a:txBody>
                    <a:bodyPr/>
                    <a:p>
                      <a:pPr algn="ctr">
                        <a:buNone/>
                      </a:pPr>
                      <a:r>
                        <a:rPr lang="zh-CN" altLang="en-US" sz="1000"/>
                        <a:t>0.982128</a:t>
                      </a:r>
                      <a:endParaRPr lang="zh-CN" altLang="en-US" sz="1000"/>
                    </a:p>
                  </a:txBody>
                  <a:tcPr anchor="ctr" anchorCtr="0"/>
                </a:tc>
                <a:tc>
                  <a:txBody>
                    <a:bodyPr/>
                    <a:p>
                      <a:pPr algn="ctr">
                        <a:buNone/>
                      </a:pPr>
                      <a:r>
                        <a:rPr lang="zh-CN" altLang="en-US" sz="1000"/>
                        <a:t>0.981361</a:t>
                      </a:r>
                      <a:endParaRPr lang="zh-CN" altLang="en-US" sz="1000"/>
                    </a:p>
                  </a:txBody>
                  <a:tcPr anchor="ctr" anchorCtr="0"/>
                </a:tc>
                <a:tc>
                  <a:txBody>
                    <a:bodyPr/>
                    <a:p>
                      <a:pPr algn="ctr">
                        <a:buNone/>
                      </a:pPr>
                      <a:r>
                        <a:rPr lang="zh-CN" altLang="en-US" sz="1000"/>
                        <a:t>0.980415</a:t>
                      </a:r>
                      <a:endParaRPr lang="zh-CN" altLang="en-US" sz="1000"/>
                    </a:p>
                  </a:txBody>
                  <a:tcPr anchor="ctr" anchorCtr="0"/>
                </a:tc>
              </a:tr>
              <a:tr h="381000">
                <a:tc>
                  <a:txBody>
                    <a:bodyPr/>
                    <a:p>
                      <a:pPr algn="ctr">
                        <a:buNone/>
                      </a:pPr>
                      <a:r>
                        <a:rPr lang="zh-CN" altLang="en-US" sz="1000"/>
                        <a:t>奇异博士</a:t>
                      </a:r>
                      <a:endParaRPr lang="zh-CN" altLang="en-US" sz="1000"/>
                    </a:p>
                  </a:txBody>
                  <a:tcPr anchor="ctr" anchorCtr="0"/>
                </a:tc>
                <a:tc>
                  <a:txBody>
                    <a:bodyPr/>
                    <a:p>
                      <a:pPr algn="ctr">
                        <a:buNone/>
                      </a:pPr>
                      <a:r>
                        <a:rPr lang="zh-CN" altLang="en-US" sz="1000"/>
                        <a:t>豆瓣推荐</a:t>
                      </a:r>
                      <a:endParaRPr lang="zh-CN" altLang="en-US" sz="1000"/>
                    </a:p>
                  </a:txBody>
                  <a:tcPr anchor="ctr" anchorCtr="0"/>
                </a:tc>
                <a:tc>
                  <a:txBody>
                    <a:bodyPr/>
                    <a:p>
                      <a:pPr algn="ctr">
                        <a:buNone/>
                      </a:pPr>
                      <a:r>
                        <a:rPr lang="zh-CN" altLang="en-US" sz="1000"/>
                        <a:t>神奇动物在哪里</a:t>
                      </a:r>
                      <a:endParaRPr lang="zh-CN" altLang="en-US" sz="1000"/>
                    </a:p>
                  </a:txBody>
                  <a:tcPr anchor="ctr" anchorCtr="0"/>
                </a:tc>
                <a:tc>
                  <a:txBody>
                    <a:bodyPr/>
                    <a:p>
                      <a:pPr algn="ctr">
                        <a:buNone/>
                      </a:pPr>
                      <a:r>
                        <a:rPr lang="zh-CN" altLang="en-US" sz="1000"/>
                        <a:t>美国队长</a:t>
                      </a:r>
                      <a:r>
                        <a:rPr lang="en-US" altLang="zh-CN" sz="1000"/>
                        <a:t>3</a:t>
                      </a:r>
                      <a:endParaRPr lang="en-US" altLang="zh-CN" sz="1000"/>
                    </a:p>
                  </a:txBody>
                  <a:tcPr anchor="ctr" anchorCtr="0"/>
                </a:tc>
                <a:tc>
                  <a:txBody>
                    <a:bodyPr/>
                    <a:p>
                      <a:pPr algn="ctr">
                        <a:buNone/>
                      </a:pPr>
                      <a:r>
                        <a:rPr lang="zh-CN" altLang="en-US" sz="1000">
                          <a:solidFill>
                            <a:srgbClr val="FF0000"/>
                          </a:solidFill>
                        </a:rPr>
                        <a:t>复仇者联盟</a:t>
                      </a:r>
                      <a:r>
                        <a:rPr lang="en-US" altLang="zh-CN" sz="1000">
                          <a:solidFill>
                            <a:srgbClr val="FF0000"/>
                          </a:solidFill>
                        </a:rPr>
                        <a:t>2</a:t>
                      </a:r>
                      <a:r>
                        <a:rPr lang="zh-CN" altLang="en-US" sz="1000">
                          <a:solidFill>
                            <a:srgbClr val="FF0000"/>
                          </a:solidFill>
                        </a:rPr>
                        <a:t>：奥创纪元</a:t>
                      </a:r>
                      <a:endParaRPr lang="zh-CN" altLang="en-US" sz="1000">
                        <a:solidFill>
                          <a:srgbClr val="FF0000"/>
                        </a:solidFill>
                      </a:endParaRPr>
                    </a:p>
                  </a:txBody>
                  <a:tcPr anchor="ctr" anchorCtr="0"/>
                </a:tc>
                <a:tc>
                  <a:txBody>
                    <a:bodyPr/>
                    <a:p>
                      <a:pPr algn="ctr">
                        <a:buNone/>
                      </a:pPr>
                      <a:r>
                        <a:rPr lang="en-US" altLang="zh-CN" sz="1000">
                          <a:solidFill>
                            <a:srgbClr val="FF0000"/>
                          </a:solidFill>
                        </a:rPr>
                        <a:t>X</a:t>
                      </a:r>
                      <a:r>
                        <a:rPr lang="zh-CN" altLang="en-US" sz="1000">
                          <a:solidFill>
                            <a:srgbClr val="FF0000"/>
                          </a:solidFill>
                        </a:rPr>
                        <a:t>战警：天启</a:t>
                      </a:r>
                      <a:endParaRPr lang="zh-CN" altLang="en-US" sz="1000">
                        <a:solidFill>
                          <a:srgbClr val="FF0000"/>
                        </a:solidFill>
                      </a:endParaRPr>
                    </a:p>
                  </a:txBody>
                  <a:tcPr anchor="ctr" anchorCtr="0"/>
                </a:tc>
                <a:tc>
                  <a:txBody>
                    <a:bodyPr/>
                    <a:p>
                      <a:pPr algn="ctr">
                        <a:buNone/>
                      </a:pPr>
                      <a:r>
                        <a:rPr lang="zh-CN" altLang="en-US" sz="1000"/>
                        <a:t>钢铁侠</a:t>
                      </a:r>
                      <a:endParaRPr lang="zh-CN" altLang="en-US" sz="1000"/>
                    </a:p>
                  </a:txBody>
                  <a:tcPr anchor="ctr" anchorCtr="0"/>
                </a:tc>
                <a:tc>
                  <a:txBody>
                    <a:bodyPr/>
                    <a:p>
                      <a:pPr algn="ctr">
                        <a:buNone/>
                      </a:pPr>
                      <a:r>
                        <a:rPr lang="zh-CN" altLang="en-US" sz="1000"/>
                        <a:t>雷神</a:t>
                      </a:r>
                      <a:r>
                        <a:rPr lang="en-US" altLang="zh-CN" sz="1000"/>
                        <a:t>3</a:t>
                      </a:r>
                      <a:r>
                        <a:rPr lang="zh-CN" altLang="en-US" sz="1000"/>
                        <a:t>：诸神黄昏</a:t>
                      </a:r>
                      <a:endParaRPr lang="zh-CN" altLang="en-US" sz="1000"/>
                    </a:p>
                  </a:txBody>
                  <a:tcPr anchor="ctr" anchorCtr="0"/>
                </a:tc>
                <a:tc>
                  <a:txBody>
                    <a:bodyPr/>
                    <a:p>
                      <a:pPr algn="ctr">
                        <a:buNone/>
                      </a:pPr>
                      <a:r>
                        <a:rPr lang="zh-CN" altLang="en-US" sz="1000">
                          <a:solidFill>
                            <a:srgbClr val="FF0000"/>
                          </a:solidFill>
                        </a:rPr>
                        <a:t>蚁人</a:t>
                      </a:r>
                      <a:endParaRPr lang="zh-CN" altLang="en-US" sz="1000">
                        <a:solidFill>
                          <a:srgbClr val="FF0000"/>
                        </a:solidFill>
                      </a:endParaRPr>
                    </a:p>
                  </a:txBody>
                  <a:tcPr anchor="ctr" anchorCtr="0"/>
                </a:tc>
                <a:tc>
                  <a:txBody>
                    <a:bodyPr/>
                    <a:p>
                      <a:pPr algn="ctr">
                        <a:buNone/>
                      </a:pPr>
                      <a:r>
                        <a:rPr lang="zh-CN" altLang="en-US" sz="1000"/>
                        <a:t>头号玩家</a:t>
                      </a:r>
                      <a:endParaRPr lang="zh-CN" altLang="en-US" sz="1000"/>
                    </a:p>
                  </a:txBody>
                  <a:tcPr anchor="ctr" anchorCtr="0"/>
                </a:tc>
                <a:tc>
                  <a:txBody>
                    <a:bodyPr/>
                    <a:p>
                      <a:pPr algn="ctr">
                        <a:buNone/>
                      </a:pPr>
                      <a:r>
                        <a:rPr lang="zh-CN" altLang="en-US" sz="1000"/>
                        <a:t>哈利波特与魔法石</a:t>
                      </a:r>
                      <a:endParaRPr lang="zh-CN" altLang="en-US" sz="1000"/>
                    </a:p>
                  </a:txBody>
                  <a:tcPr anchor="ctr" anchorCtr="0"/>
                </a:tc>
                <a:tc>
                  <a:txBody>
                    <a:bodyPr/>
                    <a:p>
                      <a:pPr algn="ctr">
                        <a:buNone/>
                      </a:pPr>
                      <a:r>
                        <a:rPr lang="zh-CN" altLang="en-US" sz="1000">
                          <a:solidFill>
                            <a:srgbClr val="FF0000"/>
                          </a:solidFill>
                        </a:rPr>
                        <a:t>银河护卫队</a:t>
                      </a:r>
                      <a:endParaRPr lang="zh-CN" altLang="en-US" sz="1000">
                        <a:solidFill>
                          <a:srgbClr val="FF0000"/>
                        </a:solidFill>
                      </a:endParaRPr>
                    </a:p>
                  </a:txBody>
                  <a:tcPr anchor="ctr" anchorCtr="0"/>
                </a:tc>
              </a:tr>
              <a:tr h="381000">
                <a:tc>
                  <a:txBody>
                    <a:bodyPr/>
                    <a:p>
                      <a:pPr algn="ctr">
                        <a:buNone/>
                      </a:pPr>
                      <a:endParaRPr lang="zh-CN" altLang="en-US" sz="1000"/>
                    </a:p>
                  </a:txBody>
                  <a:tcPr anchor="ctr" anchorCtr="0"/>
                </a:tc>
                <a:tc>
                  <a:txBody>
                    <a:bodyPr/>
                    <a:p>
                      <a:pPr algn="ctr">
                        <a:buNone/>
                      </a:pPr>
                      <a:r>
                        <a:rPr lang="zh-CN" altLang="en-US" sz="1000"/>
                        <a:t>模型推荐</a:t>
                      </a:r>
                      <a:endParaRPr lang="zh-CN" altLang="en-US" sz="1000"/>
                    </a:p>
                  </a:txBody>
                  <a:tcPr anchor="ctr" anchorCtr="0"/>
                </a:tc>
                <a:tc>
                  <a:txBody>
                    <a:bodyPr/>
                    <a:p>
                      <a:pPr algn="ctr">
                        <a:buNone/>
                      </a:pPr>
                      <a:r>
                        <a:rPr lang="zh-CN" altLang="en-US" sz="1000">
                          <a:solidFill>
                            <a:srgbClr val="FF0000"/>
                          </a:solidFill>
                        </a:rPr>
                        <a:t>蚁人2：黄蜂女现身</a:t>
                      </a:r>
                      <a:endParaRPr lang="zh-CN" altLang="en-US" sz="1000">
                        <a:solidFill>
                          <a:srgbClr val="FF0000"/>
                        </a:solidFill>
                      </a:endParaRPr>
                    </a:p>
                  </a:txBody>
                  <a:tcPr anchor="ctr" anchorCtr="0"/>
                </a:tc>
                <a:tc>
                  <a:txBody>
                    <a:bodyPr/>
                    <a:p>
                      <a:pPr algn="ctr">
                        <a:buNone/>
                      </a:pPr>
                      <a:r>
                        <a:rPr lang="zh-CN" altLang="en-US" sz="1000"/>
                        <a:t>碟中谍6：全面瓦解</a:t>
                      </a:r>
                      <a:endParaRPr lang="zh-CN" altLang="en-US" sz="1000"/>
                    </a:p>
                  </a:txBody>
                  <a:tcPr anchor="ctr" anchorCtr="0"/>
                </a:tc>
                <a:tc>
                  <a:txBody>
                    <a:bodyPr/>
                    <a:p>
                      <a:pPr algn="ctr">
                        <a:buNone/>
                      </a:pPr>
                      <a:r>
                        <a:rPr lang="zh-CN" altLang="en-US" sz="1000">
                          <a:solidFill>
                            <a:srgbClr val="FF0000"/>
                          </a:solidFill>
                        </a:rPr>
                        <a:t>X战警：逆转未来</a:t>
                      </a:r>
                      <a:endParaRPr lang="zh-CN" altLang="en-US" sz="1000">
                        <a:solidFill>
                          <a:srgbClr val="FF0000"/>
                        </a:solidFill>
                      </a:endParaRPr>
                    </a:p>
                  </a:txBody>
                  <a:tcPr anchor="ctr" anchorCtr="0"/>
                </a:tc>
                <a:tc>
                  <a:txBody>
                    <a:bodyPr/>
                    <a:p>
                      <a:pPr algn="ctr">
                        <a:buNone/>
                      </a:pPr>
                      <a:r>
                        <a:rPr lang="zh-CN" altLang="en-US" sz="1000"/>
                        <a:t>速度与激情7</a:t>
                      </a:r>
                      <a:endParaRPr lang="zh-CN" altLang="en-US" sz="1000"/>
                    </a:p>
                  </a:txBody>
                  <a:tcPr anchor="ctr" anchorCtr="0"/>
                </a:tc>
                <a:tc>
                  <a:txBody>
                    <a:bodyPr/>
                    <a:p>
                      <a:pPr algn="ctr">
                        <a:buNone/>
                      </a:pPr>
                      <a:r>
                        <a:rPr lang="zh-CN" altLang="en-US" sz="1000"/>
                        <a:t>环太平洋</a:t>
                      </a:r>
                      <a:endParaRPr lang="zh-CN" altLang="en-US" sz="1000"/>
                    </a:p>
                  </a:txBody>
                  <a:tcPr anchor="ctr" anchorCtr="0"/>
                </a:tc>
                <a:tc>
                  <a:txBody>
                    <a:bodyPr/>
                    <a:p>
                      <a:pPr algn="ctr">
                        <a:buNone/>
                      </a:pPr>
                      <a:r>
                        <a:rPr lang="zh-CN" altLang="en-US" sz="1000">
                          <a:solidFill>
                            <a:srgbClr val="FF0000"/>
                          </a:solidFill>
                        </a:rPr>
                        <a:t>复仇者联盟2：奥创纪元</a:t>
                      </a:r>
                      <a:endParaRPr lang="zh-CN" altLang="en-US" sz="1000">
                        <a:solidFill>
                          <a:srgbClr val="FF0000"/>
                        </a:solidFill>
                      </a:endParaRPr>
                    </a:p>
                  </a:txBody>
                  <a:tcPr anchor="ctr" anchorCtr="0"/>
                </a:tc>
                <a:tc>
                  <a:txBody>
                    <a:bodyPr/>
                    <a:p>
                      <a:pPr algn="ctr">
                        <a:buNone/>
                      </a:pPr>
                      <a:r>
                        <a:rPr lang="zh-CN" altLang="en-US" sz="1000">
                          <a:solidFill>
                            <a:srgbClr val="FF0000"/>
                          </a:solidFill>
                        </a:rPr>
                        <a:t>银河护卫队2</a:t>
                      </a:r>
                      <a:endParaRPr lang="zh-CN" altLang="en-US" sz="1000">
                        <a:solidFill>
                          <a:srgbClr val="FF0000"/>
                        </a:solidFill>
                      </a:endParaRPr>
                    </a:p>
                  </a:txBody>
                  <a:tcPr anchor="ctr" anchorCtr="0"/>
                </a:tc>
                <a:tc>
                  <a:txBody>
                    <a:bodyPr/>
                    <a:p>
                      <a:pPr algn="ctr">
                        <a:buNone/>
                      </a:pPr>
                      <a:r>
                        <a:rPr lang="zh-CN" altLang="en-US" sz="1000"/>
                        <a:t>神奇女侠</a:t>
                      </a:r>
                      <a:endParaRPr lang="zh-CN" altLang="en-US" sz="1000"/>
                    </a:p>
                  </a:txBody>
                  <a:tcPr anchor="ctr" anchorCtr="0"/>
                </a:tc>
                <a:tc>
                  <a:txBody>
                    <a:bodyPr/>
                    <a:p>
                      <a:pPr algn="ctr">
                        <a:buNone/>
                      </a:pPr>
                      <a:r>
                        <a:rPr lang="zh-CN" altLang="en-US" sz="1000"/>
                        <a:t>蜘蛛侠：平行宇宙</a:t>
                      </a:r>
                      <a:endParaRPr lang="zh-CN" altLang="en-US" sz="1000"/>
                    </a:p>
                  </a:txBody>
                  <a:tcPr anchor="ctr" anchorCtr="0"/>
                </a:tc>
                <a:tc>
                  <a:txBody>
                    <a:bodyPr/>
                    <a:p>
                      <a:pPr algn="ctr">
                        <a:buNone/>
                      </a:pPr>
                      <a:r>
                        <a:rPr lang="zh-CN" altLang="en-US" sz="1000"/>
                        <a:t>阿丽塔：战斗天使</a:t>
                      </a:r>
                      <a:endParaRPr lang="zh-CN" altLang="en-US" sz="1000"/>
                    </a:p>
                  </a:txBody>
                  <a:tcPr anchor="ctr" anchorCtr="0"/>
                </a:tc>
              </a:tr>
              <a:tr h="381000">
                <a:tc>
                  <a:txBody>
                    <a:bodyPr/>
                    <a:p>
                      <a:pPr algn="ctr">
                        <a:buNone/>
                      </a:pPr>
                      <a:endParaRPr lang="zh-CN" altLang="en-US" sz="1000"/>
                    </a:p>
                  </a:txBody>
                  <a:tcPr anchor="ctr" anchorCtr="0"/>
                </a:tc>
                <a:tc>
                  <a:txBody>
                    <a:bodyPr/>
                    <a:p>
                      <a:pPr algn="ctr">
                        <a:buNone/>
                      </a:pPr>
                      <a:r>
                        <a:rPr lang="zh-CN" altLang="en-US" sz="1000">
                          <a:sym typeface="+mn-ea"/>
                        </a:rPr>
                        <a:t>余弦相似度</a:t>
                      </a:r>
                      <a:endParaRPr lang="zh-CN" altLang="en-US" sz="1000"/>
                    </a:p>
                  </a:txBody>
                  <a:tcPr anchor="ctr" anchorCtr="0"/>
                </a:tc>
                <a:tc>
                  <a:txBody>
                    <a:bodyPr/>
                    <a:p>
                      <a:pPr algn="ctr">
                        <a:buNone/>
                      </a:pPr>
                      <a:r>
                        <a:rPr lang="zh-CN" altLang="en-US" sz="1000"/>
                        <a:t>0.991588</a:t>
                      </a:r>
                      <a:endParaRPr lang="zh-CN" altLang="en-US" sz="1000"/>
                    </a:p>
                  </a:txBody>
                  <a:tcPr anchor="ctr" anchorCtr="0"/>
                </a:tc>
                <a:tc>
                  <a:txBody>
                    <a:bodyPr/>
                    <a:p>
                      <a:pPr algn="ctr">
                        <a:buNone/>
                      </a:pPr>
                      <a:r>
                        <a:rPr lang="zh-CN" altLang="en-US" sz="1000"/>
                        <a:t>0.991406</a:t>
                      </a:r>
                      <a:endParaRPr lang="zh-CN" altLang="en-US" sz="1000"/>
                    </a:p>
                  </a:txBody>
                  <a:tcPr anchor="ctr" anchorCtr="0"/>
                </a:tc>
                <a:tc>
                  <a:txBody>
                    <a:bodyPr/>
                    <a:p>
                      <a:pPr algn="ctr">
                        <a:buNone/>
                      </a:pPr>
                      <a:r>
                        <a:rPr lang="zh-CN" altLang="en-US" sz="1000"/>
                        <a:t>0.990999</a:t>
                      </a:r>
                      <a:endParaRPr lang="zh-CN" altLang="en-US" sz="1000"/>
                    </a:p>
                  </a:txBody>
                  <a:tcPr anchor="ctr" anchorCtr="0"/>
                </a:tc>
                <a:tc>
                  <a:txBody>
                    <a:bodyPr/>
                    <a:p>
                      <a:pPr algn="ctr">
                        <a:buNone/>
                      </a:pPr>
                      <a:r>
                        <a:rPr lang="zh-CN" altLang="en-US" sz="1000"/>
                        <a:t>0.990471</a:t>
                      </a:r>
                      <a:endParaRPr lang="zh-CN" altLang="en-US" sz="1000"/>
                    </a:p>
                  </a:txBody>
                  <a:tcPr anchor="ctr" anchorCtr="0"/>
                </a:tc>
                <a:tc>
                  <a:txBody>
                    <a:bodyPr/>
                    <a:p>
                      <a:pPr algn="ctr">
                        <a:buNone/>
                      </a:pPr>
                      <a:r>
                        <a:rPr lang="zh-CN" altLang="en-US" sz="1000"/>
                        <a:t>0.989877</a:t>
                      </a:r>
                      <a:endParaRPr lang="zh-CN" altLang="en-US" sz="1000"/>
                    </a:p>
                  </a:txBody>
                  <a:tcPr anchor="ctr" anchorCtr="0"/>
                </a:tc>
                <a:tc>
                  <a:txBody>
                    <a:bodyPr/>
                    <a:p>
                      <a:pPr algn="ctr">
                        <a:buNone/>
                      </a:pPr>
                      <a:r>
                        <a:rPr lang="zh-CN" altLang="en-US" sz="1000"/>
                        <a:t>0.989241</a:t>
                      </a:r>
                      <a:endParaRPr lang="zh-CN" altLang="en-US" sz="1000"/>
                    </a:p>
                  </a:txBody>
                  <a:tcPr anchor="ctr" anchorCtr="0"/>
                </a:tc>
                <a:tc>
                  <a:txBody>
                    <a:bodyPr/>
                    <a:p>
                      <a:pPr algn="ctr">
                        <a:buNone/>
                      </a:pPr>
                      <a:r>
                        <a:rPr lang="zh-CN" altLang="en-US" sz="1000"/>
                        <a:t>0.988424</a:t>
                      </a:r>
                      <a:endParaRPr lang="zh-CN" altLang="en-US" sz="1000"/>
                    </a:p>
                  </a:txBody>
                  <a:tcPr anchor="ctr" anchorCtr="0"/>
                </a:tc>
                <a:tc>
                  <a:txBody>
                    <a:bodyPr/>
                    <a:p>
                      <a:pPr algn="ctr">
                        <a:buNone/>
                      </a:pPr>
                      <a:r>
                        <a:rPr lang="zh-CN" altLang="en-US" sz="1000"/>
                        <a:t>0.988047</a:t>
                      </a:r>
                      <a:endParaRPr lang="zh-CN" altLang="en-US" sz="1000"/>
                    </a:p>
                  </a:txBody>
                  <a:tcPr anchor="ctr" anchorCtr="0"/>
                </a:tc>
                <a:tc>
                  <a:txBody>
                    <a:bodyPr/>
                    <a:p>
                      <a:pPr algn="ctr">
                        <a:buNone/>
                      </a:pPr>
                      <a:r>
                        <a:rPr lang="zh-CN" altLang="en-US" sz="1000"/>
                        <a:t>0.987596</a:t>
                      </a:r>
                      <a:endParaRPr lang="zh-CN" altLang="en-US" sz="1000"/>
                    </a:p>
                  </a:txBody>
                  <a:tcPr anchor="ctr" anchorCtr="0"/>
                </a:tc>
                <a:tc>
                  <a:txBody>
                    <a:bodyPr/>
                    <a:p>
                      <a:pPr algn="ctr">
                        <a:buNone/>
                      </a:pPr>
                      <a:r>
                        <a:rPr lang="zh-CN" altLang="en-US" sz="1000"/>
                        <a:t>0.985662</a:t>
                      </a:r>
                      <a:endParaRPr lang="zh-CN" altLang="en-US" sz="1000"/>
                    </a:p>
                  </a:txBody>
                  <a:tcPr anchor="ctr" anchorCtr="0"/>
                </a:tc>
              </a:tr>
              <a:tr h="381000">
                <a:tc>
                  <a:txBody>
                    <a:bodyPr/>
                    <a:p>
                      <a:pPr algn="ctr">
                        <a:buNone/>
                      </a:pPr>
                      <a:r>
                        <a:rPr lang="zh-CN" altLang="en-US" sz="1000"/>
                        <a:t>致命魔术</a:t>
                      </a:r>
                      <a:endParaRPr lang="zh-CN" altLang="en-US" sz="1000"/>
                    </a:p>
                  </a:txBody>
                  <a:tcPr anchor="ctr" anchorCtr="0"/>
                </a:tc>
                <a:tc>
                  <a:txBody>
                    <a:bodyPr/>
                    <a:p>
                      <a:pPr algn="ctr">
                        <a:buNone/>
                      </a:pPr>
                      <a:r>
                        <a:rPr lang="zh-CN" altLang="en-US" sz="1000"/>
                        <a:t>豆瓣推荐</a:t>
                      </a:r>
                      <a:endParaRPr lang="zh-CN" altLang="en-US" sz="1000"/>
                    </a:p>
                  </a:txBody>
                  <a:tcPr anchor="ctr" anchorCtr="0"/>
                </a:tc>
                <a:tc>
                  <a:txBody>
                    <a:bodyPr/>
                    <a:p>
                      <a:pPr algn="ctr">
                        <a:buNone/>
                      </a:pPr>
                      <a:r>
                        <a:rPr lang="zh-CN" altLang="en-US" sz="1000"/>
                        <a:t>记忆碎片</a:t>
                      </a:r>
                      <a:endParaRPr lang="zh-CN" altLang="en-US" sz="1000"/>
                    </a:p>
                  </a:txBody>
                  <a:tcPr anchor="ctr" anchorCtr="0"/>
                </a:tc>
                <a:tc>
                  <a:txBody>
                    <a:bodyPr/>
                    <a:p>
                      <a:pPr algn="ctr">
                        <a:buNone/>
                      </a:pPr>
                      <a:r>
                        <a:rPr lang="zh-CN" altLang="en-US" sz="1000">
                          <a:solidFill>
                            <a:srgbClr val="FF0000"/>
                          </a:solidFill>
                        </a:rPr>
                        <a:t>禁闭岛</a:t>
                      </a:r>
                      <a:endParaRPr lang="zh-CN" altLang="en-US" sz="1000">
                        <a:solidFill>
                          <a:srgbClr val="FF0000"/>
                        </a:solidFill>
                      </a:endParaRPr>
                    </a:p>
                  </a:txBody>
                  <a:tcPr anchor="ctr" anchorCtr="0"/>
                </a:tc>
                <a:tc>
                  <a:txBody>
                    <a:bodyPr/>
                    <a:p>
                      <a:pPr algn="ctr">
                        <a:buNone/>
                      </a:pPr>
                      <a:r>
                        <a:rPr lang="zh-CN" altLang="en-US" sz="1000">
                          <a:solidFill>
                            <a:srgbClr val="FF0000"/>
                          </a:solidFill>
                        </a:rPr>
                        <a:t>蝴蝶效应</a:t>
                      </a:r>
                      <a:endParaRPr lang="zh-CN" altLang="en-US" sz="1000">
                        <a:solidFill>
                          <a:srgbClr val="FF0000"/>
                        </a:solidFill>
                      </a:endParaRPr>
                    </a:p>
                  </a:txBody>
                  <a:tcPr anchor="ctr" anchorCtr="0"/>
                </a:tc>
                <a:tc>
                  <a:txBody>
                    <a:bodyPr/>
                    <a:p>
                      <a:pPr algn="ctr">
                        <a:buNone/>
                      </a:pPr>
                      <a:r>
                        <a:rPr lang="zh-CN" altLang="en-US" sz="1000"/>
                        <a:t>盗梦空间</a:t>
                      </a:r>
                      <a:endParaRPr lang="zh-CN" altLang="en-US" sz="1000"/>
                    </a:p>
                  </a:txBody>
                  <a:tcPr anchor="ctr" anchorCtr="0"/>
                </a:tc>
                <a:tc>
                  <a:txBody>
                    <a:bodyPr/>
                    <a:p>
                      <a:pPr algn="ctr">
                        <a:buNone/>
                      </a:pPr>
                      <a:r>
                        <a:rPr lang="zh-CN" altLang="en-US" sz="1000"/>
                        <a:t>穆赫兰道</a:t>
                      </a:r>
                      <a:endParaRPr lang="zh-CN" altLang="en-US" sz="1000"/>
                    </a:p>
                  </a:txBody>
                  <a:tcPr anchor="ctr" anchorCtr="0"/>
                </a:tc>
                <a:tc>
                  <a:txBody>
                    <a:bodyPr/>
                    <a:p>
                      <a:pPr algn="ctr">
                        <a:buNone/>
                      </a:pPr>
                      <a:r>
                        <a:rPr lang="zh-CN" altLang="en-US" sz="1000"/>
                        <a:t>致命ID</a:t>
                      </a:r>
                      <a:endParaRPr lang="zh-CN" altLang="en-US" sz="1000"/>
                    </a:p>
                  </a:txBody>
                  <a:tcPr anchor="ctr" anchorCtr="0"/>
                </a:tc>
                <a:tc>
                  <a:txBody>
                    <a:bodyPr/>
                    <a:p>
                      <a:pPr algn="ctr">
                        <a:buNone/>
                      </a:pPr>
                      <a:r>
                        <a:rPr lang="zh-CN" altLang="en-US" sz="1000"/>
                        <a:t>看不见的客人</a:t>
                      </a:r>
                      <a:endParaRPr lang="zh-CN" altLang="en-US" sz="1000"/>
                    </a:p>
                  </a:txBody>
                  <a:tcPr anchor="ctr" anchorCtr="0"/>
                </a:tc>
                <a:tc>
                  <a:txBody>
                    <a:bodyPr/>
                    <a:p>
                      <a:pPr algn="ctr">
                        <a:buNone/>
                      </a:pPr>
                      <a:r>
                        <a:rPr lang="zh-CN" altLang="en-US" sz="1000"/>
                        <a:t>追随</a:t>
                      </a:r>
                      <a:endParaRPr lang="zh-CN" altLang="en-US" sz="1000"/>
                    </a:p>
                  </a:txBody>
                  <a:tcPr anchor="ctr" anchorCtr="0"/>
                </a:tc>
                <a:tc>
                  <a:txBody>
                    <a:bodyPr/>
                    <a:p>
                      <a:pPr algn="ctr">
                        <a:buNone/>
                      </a:pPr>
                      <a:r>
                        <a:rPr lang="zh-CN" altLang="en-US" sz="1000">
                          <a:solidFill>
                            <a:srgbClr val="FF0000"/>
                          </a:solidFill>
                        </a:rPr>
                        <a:t>七宗罪</a:t>
                      </a:r>
                      <a:endParaRPr lang="zh-CN" altLang="en-US" sz="1000">
                        <a:solidFill>
                          <a:srgbClr val="FF0000"/>
                        </a:solidFill>
                      </a:endParaRPr>
                    </a:p>
                  </a:txBody>
                  <a:tcPr anchor="ctr" anchorCtr="0"/>
                </a:tc>
                <a:tc>
                  <a:txBody>
                    <a:bodyPr/>
                    <a:p>
                      <a:pPr algn="ctr">
                        <a:buNone/>
                      </a:pPr>
                      <a:r>
                        <a:rPr lang="zh-CN" altLang="en-US" sz="1000"/>
                        <a:t>源代码</a:t>
                      </a:r>
                      <a:endParaRPr lang="zh-CN" altLang="en-US" sz="1000"/>
                    </a:p>
                  </a:txBody>
                  <a:tcPr anchor="ctr" anchorCtr="0"/>
                </a:tc>
              </a:tr>
              <a:tr h="396240">
                <a:tc>
                  <a:txBody>
                    <a:bodyPr/>
                    <a:p>
                      <a:pPr algn="ctr">
                        <a:buNone/>
                      </a:pPr>
                      <a:endParaRPr lang="zh-CN" altLang="en-US" sz="1000"/>
                    </a:p>
                  </a:txBody>
                  <a:tcPr anchor="ctr" anchorCtr="0"/>
                </a:tc>
                <a:tc>
                  <a:txBody>
                    <a:bodyPr/>
                    <a:p>
                      <a:pPr algn="ctr">
                        <a:buNone/>
                      </a:pPr>
                      <a:r>
                        <a:rPr lang="zh-CN" altLang="en-US" sz="1000"/>
                        <a:t>模型推荐</a:t>
                      </a:r>
                      <a:endParaRPr lang="zh-CN" altLang="en-US" sz="1000"/>
                    </a:p>
                  </a:txBody>
                  <a:tcPr anchor="ctr" anchorCtr="0"/>
                </a:tc>
                <a:tc>
                  <a:txBody>
                    <a:bodyPr/>
                    <a:p>
                      <a:pPr algn="ctr">
                        <a:buNone/>
                      </a:pPr>
                      <a:r>
                        <a:rPr lang="zh-CN" altLang="en-US" sz="1000">
                          <a:solidFill>
                            <a:srgbClr val="FF0000"/>
                          </a:solidFill>
                        </a:rPr>
                        <a:t>禁闭岛</a:t>
                      </a:r>
                      <a:endParaRPr lang="zh-CN" altLang="en-US" sz="1000">
                        <a:solidFill>
                          <a:srgbClr val="FF0000"/>
                        </a:solidFill>
                      </a:endParaRPr>
                    </a:p>
                  </a:txBody>
                  <a:tcPr anchor="ctr" anchorCtr="0"/>
                </a:tc>
                <a:tc>
                  <a:txBody>
                    <a:bodyPr/>
                    <a:p>
                      <a:pPr algn="ctr">
                        <a:buNone/>
                      </a:pPr>
                      <a:r>
                        <a:rPr lang="zh-CN" altLang="en-US" sz="1000"/>
                        <a:t>血战钢锯岭</a:t>
                      </a:r>
                      <a:endParaRPr lang="zh-CN" altLang="en-US" sz="1000"/>
                    </a:p>
                  </a:txBody>
                  <a:tcPr anchor="ctr" anchorCtr="0"/>
                </a:tc>
                <a:tc>
                  <a:txBody>
                    <a:bodyPr/>
                    <a:p>
                      <a:pPr algn="ctr">
                        <a:buNone/>
                      </a:pPr>
                      <a:r>
                        <a:rPr lang="zh-CN" altLang="en-US" sz="1000"/>
                        <a:t>被嫌弃的松子的一生</a:t>
                      </a:r>
                      <a:endParaRPr lang="zh-CN" altLang="en-US" sz="1000"/>
                    </a:p>
                  </a:txBody>
                  <a:tcPr anchor="ctr" anchorCtr="0"/>
                </a:tc>
                <a:tc>
                  <a:txBody>
                    <a:bodyPr/>
                    <a:p>
                      <a:pPr algn="ctr">
                        <a:buNone/>
                      </a:pPr>
                      <a:r>
                        <a:rPr lang="zh-CN" altLang="en-US" sz="1000">
                          <a:solidFill>
                            <a:srgbClr val="FF0000"/>
                          </a:solidFill>
                        </a:rPr>
                        <a:t>七宗罪</a:t>
                      </a:r>
                      <a:endParaRPr lang="zh-CN" altLang="en-US" sz="1000">
                        <a:solidFill>
                          <a:srgbClr val="FF0000"/>
                        </a:solidFill>
                      </a:endParaRPr>
                    </a:p>
                  </a:txBody>
                  <a:tcPr anchor="ctr" anchorCtr="0"/>
                </a:tc>
                <a:tc>
                  <a:txBody>
                    <a:bodyPr/>
                    <a:p>
                      <a:pPr algn="ctr">
                        <a:buNone/>
                      </a:pPr>
                      <a:r>
                        <a:rPr lang="zh-CN" altLang="en-US" sz="1000"/>
                        <a:t>入殓师</a:t>
                      </a:r>
                      <a:endParaRPr lang="zh-CN" altLang="en-US" sz="1000"/>
                    </a:p>
                  </a:txBody>
                  <a:tcPr anchor="ctr" anchorCtr="0"/>
                </a:tc>
                <a:tc>
                  <a:txBody>
                    <a:bodyPr/>
                    <a:p>
                      <a:pPr algn="ctr">
                        <a:buNone/>
                      </a:pPr>
                      <a:r>
                        <a:rPr lang="zh-CN" altLang="en-US" sz="1000"/>
                        <a:t>蝙蝠侠：黑暗骑士</a:t>
                      </a:r>
                      <a:endParaRPr lang="zh-CN" altLang="en-US" sz="1000"/>
                    </a:p>
                  </a:txBody>
                  <a:tcPr anchor="ctr" anchorCtr="0"/>
                </a:tc>
                <a:tc>
                  <a:txBody>
                    <a:bodyPr/>
                    <a:p>
                      <a:pPr algn="ctr">
                        <a:buNone/>
                      </a:pPr>
                      <a:r>
                        <a:rPr lang="zh-CN" altLang="en-US" sz="1000"/>
                        <a:t>搏击俱乐部</a:t>
                      </a:r>
                      <a:endParaRPr lang="zh-CN" altLang="en-US" sz="1000"/>
                    </a:p>
                  </a:txBody>
                  <a:tcPr anchor="ctr" anchorCtr="0"/>
                </a:tc>
                <a:tc>
                  <a:txBody>
                    <a:bodyPr/>
                    <a:p>
                      <a:pPr algn="ctr">
                        <a:buNone/>
                      </a:pPr>
                      <a:r>
                        <a:rPr lang="zh-CN" altLang="en-US" sz="1000"/>
                        <a:t>断背山</a:t>
                      </a:r>
                      <a:endParaRPr lang="zh-CN" altLang="en-US" sz="1000"/>
                    </a:p>
                  </a:txBody>
                  <a:tcPr anchor="ctr" anchorCtr="0"/>
                </a:tc>
                <a:tc>
                  <a:txBody>
                    <a:bodyPr/>
                    <a:p>
                      <a:pPr algn="ctr">
                        <a:buNone/>
                      </a:pPr>
                      <a:r>
                        <a:rPr lang="zh-CN" altLang="en-US" sz="1000"/>
                        <a:t>射雕英雄传之东成西就</a:t>
                      </a:r>
                      <a:endParaRPr lang="zh-CN" altLang="en-US" sz="1000"/>
                    </a:p>
                  </a:txBody>
                  <a:tcPr anchor="ctr" anchorCtr="0"/>
                </a:tc>
                <a:tc>
                  <a:txBody>
                    <a:bodyPr/>
                    <a:p>
                      <a:pPr algn="ctr">
                        <a:buNone/>
                      </a:pPr>
                      <a:r>
                        <a:rPr lang="zh-CN" altLang="en-US" sz="1000">
                          <a:solidFill>
                            <a:srgbClr val="FF0000"/>
                          </a:solidFill>
                        </a:rPr>
                        <a:t>蝴蝶效应</a:t>
                      </a:r>
                      <a:endParaRPr lang="zh-CN" altLang="en-US" sz="1000">
                        <a:solidFill>
                          <a:srgbClr val="FF0000"/>
                        </a:solidFill>
                      </a:endParaRPr>
                    </a:p>
                  </a:txBody>
                  <a:tcPr anchor="ctr" anchorCtr="0"/>
                </a:tc>
              </a:tr>
              <a:tr h="381000">
                <a:tc>
                  <a:txBody>
                    <a:bodyPr/>
                    <a:p>
                      <a:pPr algn="ctr">
                        <a:buNone/>
                      </a:pPr>
                      <a:endParaRPr lang="zh-CN" altLang="en-US" sz="1000"/>
                    </a:p>
                  </a:txBody>
                  <a:tcPr anchor="ctr" anchorCtr="0"/>
                </a:tc>
                <a:tc>
                  <a:txBody>
                    <a:bodyPr/>
                    <a:p>
                      <a:pPr algn="ctr">
                        <a:buNone/>
                      </a:pPr>
                      <a:r>
                        <a:rPr lang="zh-CN" altLang="en-US" sz="1000">
                          <a:sym typeface="+mn-ea"/>
                        </a:rPr>
                        <a:t>余弦相似度</a:t>
                      </a:r>
                      <a:endParaRPr lang="zh-CN" altLang="en-US" sz="1000"/>
                    </a:p>
                  </a:txBody>
                  <a:tcPr anchor="ctr" anchorCtr="0"/>
                </a:tc>
                <a:tc>
                  <a:txBody>
                    <a:bodyPr/>
                    <a:p>
                      <a:pPr algn="ctr">
                        <a:buNone/>
                      </a:pPr>
                      <a:r>
                        <a:rPr lang="zh-CN" altLang="en-US" sz="1000"/>
                        <a:t>0.997429</a:t>
                      </a:r>
                      <a:endParaRPr lang="zh-CN" altLang="en-US" sz="1000"/>
                    </a:p>
                  </a:txBody>
                  <a:tcPr anchor="ctr" anchorCtr="0"/>
                </a:tc>
                <a:tc>
                  <a:txBody>
                    <a:bodyPr/>
                    <a:p>
                      <a:pPr algn="ctr">
                        <a:buNone/>
                      </a:pPr>
                      <a:r>
                        <a:rPr lang="zh-CN" altLang="en-US" sz="1000"/>
                        <a:t>0.997369</a:t>
                      </a:r>
                      <a:endParaRPr lang="zh-CN" altLang="en-US" sz="1000"/>
                    </a:p>
                  </a:txBody>
                  <a:tcPr anchor="ctr" anchorCtr="0"/>
                </a:tc>
                <a:tc>
                  <a:txBody>
                    <a:bodyPr/>
                    <a:p>
                      <a:pPr algn="ctr">
                        <a:buNone/>
                      </a:pPr>
                      <a:r>
                        <a:rPr lang="zh-CN" altLang="en-US" sz="1000"/>
                        <a:t>0.996915</a:t>
                      </a:r>
                      <a:endParaRPr lang="zh-CN" altLang="en-US" sz="1000"/>
                    </a:p>
                  </a:txBody>
                  <a:tcPr anchor="ctr" anchorCtr="0"/>
                </a:tc>
                <a:tc>
                  <a:txBody>
                    <a:bodyPr/>
                    <a:p>
                      <a:pPr algn="ctr">
                        <a:buNone/>
                      </a:pPr>
                      <a:r>
                        <a:rPr lang="zh-CN" altLang="en-US" sz="1000"/>
                        <a:t>0.995940</a:t>
                      </a:r>
                      <a:endParaRPr lang="zh-CN" altLang="en-US" sz="1000"/>
                    </a:p>
                  </a:txBody>
                  <a:tcPr anchor="ctr" anchorCtr="0"/>
                </a:tc>
                <a:tc>
                  <a:txBody>
                    <a:bodyPr/>
                    <a:p>
                      <a:pPr algn="ctr">
                        <a:buNone/>
                      </a:pPr>
                      <a:r>
                        <a:rPr lang="zh-CN" altLang="en-US" sz="1000"/>
                        <a:t>0.995726</a:t>
                      </a:r>
                      <a:endParaRPr lang="zh-CN" altLang="en-US" sz="1000"/>
                    </a:p>
                  </a:txBody>
                  <a:tcPr anchor="ctr" anchorCtr="0"/>
                </a:tc>
                <a:tc>
                  <a:txBody>
                    <a:bodyPr/>
                    <a:p>
                      <a:pPr algn="ctr">
                        <a:buNone/>
                      </a:pPr>
                      <a:r>
                        <a:rPr lang="zh-CN" altLang="en-US" sz="1000"/>
                        <a:t>0.995336</a:t>
                      </a:r>
                      <a:endParaRPr lang="zh-CN" altLang="en-US" sz="1000"/>
                    </a:p>
                  </a:txBody>
                  <a:tcPr anchor="ctr" anchorCtr="0"/>
                </a:tc>
                <a:tc>
                  <a:txBody>
                    <a:bodyPr/>
                    <a:p>
                      <a:pPr algn="ctr">
                        <a:buNone/>
                      </a:pPr>
                      <a:r>
                        <a:rPr lang="zh-CN" altLang="en-US" sz="1000"/>
                        <a:t>0.994608</a:t>
                      </a:r>
                      <a:endParaRPr lang="zh-CN" altLang="en-US" sz="1000"/>
                    </a:p>
                  </a:txBody>
                  <a:tcPr anchor="ctr" anchorCtr="0"/>
                </a:tc>
                <a:tc>
                  <a:txBody>
                    <a:bodyPr/>
                    <a:p>
                      <a:pPr algn="ctr">
                        <a:buNone/>
                      </a:pPr>
                      <a:r>
                        <a:rPr lang="zh-CN" altLang="en-US" sz="1000"/>
                        <a:t>0.994269</a:t>
                      </a:r>
                      <a:endParaRPr lang="zh-CN" altLang="en-US" sz="1000"/>
                    </a:p>
                  </a:txBody>
                  <a:tcPr anchor="ctr" anchorCtr="0"/>
                </a:tc>
                <a:tc>
                  <a:txBody>
                    <a:bodyPr/>
                    <a:p>
                      <a:pPr algn="ctr">
                        <a:buNone/>
                      </a:pPr>
                      <a:r>
                        <a:rPr lang="zh-CN" altLang="en-US" sz="1000"/>
                        <a:t>0.994180</a:t>
                      </a:r>
                      <a:endParaRPr lang="zh-CN" altLang="en-US" sz="1000"/>
                    </a:p>
                  </a:txBody>
                  <a:tcPr anchor="ctr" anchorCtr="0"/>
                </a:tc>
                <a:tc>
                  <a:txBody>
                    <a:bodyPr/>
                    <a:p>
                      <a:pPr algn="ctr">
                        <a:buNone/>
                      </a:pPr>
                      <a:r>
                        <a:rPr lang="zh-CN" altLang="en-US" sz="1000"/>
                        <a:t>0.993942</a:t>
                      </a:r>
                      <a:endParaRPr lang="zh-CN" altLang="en-US" sz="1000"/>
                    </a:p>
                  </a:txBody>
                  <a:tcPr anchor="ctr" anchorCtr="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56" name="矩形 55"/>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600">
                <a:sym typeface="+mn-ea"/>
              </a:rPr>
              <a:t>用户模型</a:t>
            </a:r>
            <a:endParaRPr lang="zh-CN" altLang="en-US" sz="1600">
              <a:sym typeface="+mn-ea"/>
            </a:endParaRPr>
          </a:p>
        </p:txBody>
      </p:sp>
      <p:pic>
        <p:nvPicPr>
          <p:cNvPr id="4" name="图片 3" descr="myplot"/>
          <p:cNvPicPr>
            <a:picLocks noChangeAspect="1"/>
          </p:cNvPicPr>
          <p:nvPr/>
        </p:nvPicPr>
        <p:blipFill>
          <a:blip r:embed="rId1"/>
          <a:stretch>
            <a:fillRect/>
          </a:stretch>
        </p:blipFill>
        <p:spPr>
          <a:xfrm>
            <a:off x="956945" y="2032000"/>
            <a:ext cx="4047490" cy="4047490"/>
          </a:xfrm>
          <a:prstGeom prst="rect">
            <a:avLst/>
          </a:prstGeom>
        </p:spPr>
      </p:pic>
      <p:sp>
        <p:nvSpPr>
          <p:cNvPr id="46" name="文本框 45"/>
          <p:cNvSpPr txBox="1"/>
          <p:nvPr/>
        </p:nvSpPr>
        <p:spPr>
          <a:xfrm>
            <a:off x="1572895" y="6193155"/>
            <a:ext cx="2815590" cy="275590"/>
          </a:xfrm>
          <a:prstGeom prst="rect">
            <a:avLst/>
          </a:prstGeom>
          <a:noFill/>
        </p:spPr>
        <p:txBody>
          <a:bodyPr wrap="square" rtlCol="0" anchor="t">
            <a:spAutoFit/>
          </a:bodyPr>
          <a:p>
            <a:r>
              <a:rPr lang="en-US" altLang="zh-CN" sz="1200"/>
              <a:t>500 user embeddings  by  TSNE </a:t>
            </a:r>
            <a:endParaRPr lang="en-US" altLang="zh-CN" sz="1200"/>
          </a:p>
        </p:txBody>
      </p:sp>
      <p:pic>
        <p:nvPicPr>
          <p:cNvPr id="7" name="图片 6"/>
          <p:cNvPicPr>
            <a:picLocks noChangeAspect="1"/>
          </p:cNvPicPr>
          <p:nvPr/>
        </p:nvPicPr>
        <p:blipFill>
          <a:blip r:embed="rId2"/>
          <a:stretch>
            <a:fillRect/>
          </a:stretch>
        </p:blipFill>
        <p:spPr>
          <a:xfrm>
            <a:off x="5570220" y="2885440"/>
            <a:ext cx="2908935" cy="2144395"/>
          </a:xfrm>
          <a:prstGeom prst="rect">
            <a:avLst/>
          </a:prstGeom>
        </p:spPr>
      </p:pic>
      <p:sp>
        <p:nvSpPr>
          <p:cNvPr id="36" name="矩形 35"/>
          <p:cNvSpPr/>
          <p:nvPr/>
        </p:nvSpPr>
        <p:spPr>
          <a:xfrm>
            <a:off x="3452495" y="3073400"/>
            <a:ext cx="363220" cy="27051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7" name="直接箭头连接符 36"/>
          <p:cNvCxnSpPr>
            <a:stCxn id="36" idx="3"/>
          </p:cNvCxnSpPr>
          <p:nvPr/>
        </p:nvCxnSpPr>
        <p:spPr>
          <a:xfrm>
            <a:off x="3815715" y="3208655"/>
            <a:ext cx="1711960" cy="367665"/>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8713470" y="3835400"/>
            <a:ext cx="990600" cy="245110"/>
          </a:xfrm>
          <a:prstGeom prst="rect">
            <a:avLst/>
          </a:prstGeom>
          <a:noFill/>
        </p:spPr>
        <p:txBody>
          <a:bodyPr wrap="square" rtlCol="0" anchor="t">
            <a:spAutoFit/>
          </a:bodyPr>
          <a:p>
            <a:r>
              <a:rPr lang="zh-CN" altLang="en-US" sz="1000"/>
              <a:t>SY不是游泳的</a:t>
            </a:r>
            <a:endParaRPr lang="zh-CN" altLang="en-US" sz="1000"/>
          </a:p>
        </p:txBody>
      </p:sp>
      <p:cxnSp>
        <p:nvCxnSpPr>
          <p:cNvPr id="10" name="直接箭头连接符 9"/>
          <p:cNvCxnSpPr/>
          <p:nvPr/>
        </p:nvCxnSpPr>
        <p:spPr>
          <a:xfrm>
            <a:off x="7392670" y="3773805"/>
            <a:ext cx="2311400" cy="601980"/>
          </a:xfrm>
          <a:prstGeom prst="straightConnector1">
            <a:avLst/>
          </a:prstGeom>
          <a:ln>
            <a:solidFill>
              <a:srgbClr val="C00000"/>
            </a:solidFill>
            <a:tailEnd type="arrow" w="med" len="med"/>
          </a:ln>
        </p:spPr>
        <p:style>
          <a:lnRef idx="3">
            <a:schemeClr val="dk1"/>
          </a:lnRef>
          <a:fillRef idx="0">
            <a:schemeClr val="dk1"/>
          </a:fillRef>
          <a:effectRef idx="2">
            <a:schemeClr val="dk1"/>
          </a:effectRef>
          <a:fontRef idx="minor">
            <a:schemeClr val="tx1"/>
          </a:fontRef>
        </p:style>
      </p:cxnSp>
      <p:pic>
        <p:nvPicPr>
          <p:cNvPr id="11" name="图片 10"/>
          <p:cNvPicPr>
            <a:picLocks noChangeAspect="1"/>
          </p:cNvPicPr>
          <p:nvPr/>
        </p:nvPicPr>
        <p:blipFill>
          <a:blip r:embed="rId3"/>
          <a:stretch>
            <a:fillRect/>
          </a:stretch>
        </p:blipFill>
        <p:spPr>
          <a:xfrm>
            <a:off x="9812655" y="2316480"/>
            <a:ext cx="1885950" cy="3666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56" name="矩形 55"/>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ym typeface="+mn-ea"/>
              </a:rPr>
              <a:t>推荐策略</a:t>
            </a:r>
            <a:endParaRPr lang="zh-CN" altLang="en-US" sz="1600">
              <a:sym typeface="+mn-ea"/>
            </a:endParaRPr>
          </a:p>
        </p:txBody>
      </p:sp>
      <p:sp>
        <p:nvSpPr>
          <p:cNvPr id="22" name="文本框 21"/>
          <p:cNvSpPr txBox="1"/>
          <p:nvPr/>
        </p:nvSpPr>
        <p:spPr>
          <a:xfrm>
            <a:off x="2611755" y="5358130"/>
            <a:ext cx="823595" cy="275590"/>
          </a:xfrm>
          <a:prstGeom prst="rect">
            <a:avLst/>
          </a:prstGeom>
          <a:noFill/>
          <a:ln w="38100">
            <a:solidFill>
              <a:srgbClr val="C00000"/>
            </a:solidFill>
          </a:ln>
        </p:spPr>
        <p:txBody>
          <a:bodyPr wrap="square" rtlCol="0" anchor="t">
            <a:spAutoFit/>
          </a:bodyPr>
          <a:p>
            <a:pPr indent="0" fontAlgn="auto">
              <a:lnSpc>
                <a:spcPct val="100000"/>
              </a:lnSpc>
            </a:pPr>
            <a:r>
              <a:rPr lang="zh-CN" altLang="en-US" sz="1200"/>
              <a:t>基于内容</a:t>
            </a:r>
            <a:endParaRPr lang="zh-CN" altLang="en-US" sz="1200"/>
          </a:p>
        </p:txBody>
      </p:sp>
      <p:sp>
        <p:nvSpPr>
          <p:cNvPr id="8" name="矩形 7"/>
          <p:cNvSpPr/>
          <p:nvPr/>
        </p:nvSpPr>
        <p:spPr>
          <a:xfrm>
            <a:off x="2569845" y="2532380"/>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用户</a:t>
            </a:r>
            <a:endParaRPr lang="zh-CN" altLang="en-US" sz="1400">
              <a:sym typeface="+mn-ea"/>
            </a:endParaRPr>
          </a:p>
        </p:txBody>
      </p:sp>
      <p:sp>
        <p:nvSpPr>
          <p:cNvPr id="9" name="矩形 8"/>
          <p:cNvSpPr/>
          <p:nvPr/>
        </p:nvSpPr>
        <p:spPr>
          <a:xfrm>
            <a:off x="2075180" y="3143885"/>
            <a:ext cx="1898015" cy="24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最喜爱的</a:t>
            </a:r>
            <a:r>
              <a:rPr lang="en-US" altLang="zh-CN" sz="1200">
                <a:sym typeface="+mn-ea"/>
              </a:rPr>
              <a:t>5</a:t>
            </a:r>
            <a:r>
              <a:rPr lang="zh-CN" altLang="en-US" sz="1200">
                <a:sym typeface="+mn-ea"/>
              </a:rPr>
              <a:t>个电影</a:t>
            </a:r>
            <a:endParaRPr lang="zh-CN" altLang="en-US" sz="1200">
              <a:sym typeface="+mn-ea"/>
            </a:endParaRPr>
          </a:p>
        </p:txBody>
      </p:sp>
      <p:sp>
        <p:nvSpPr>
          <p:cNvPr id="10" name="矩形 9"/>
          <p:cNvSpPr/>
          <p:nvPr/>
        </p:nvSpPr>
        <p:spPr>
          <a:xfrm>
            <a:off x="2074545" y="3774440"/>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每个电影找最相似的</a:t>
            </a:r>
            <a:r>
              <a:rPr lang="en-US" altLang="zh-CN" sz="1200">
                <a:sym typeface="+mn-ea"/>
              </a:rPr>
              <a:t>2</a:t>
            </a:r>
            <a:r>
              <a:rPr lang="zh-CN" altLang="en-US" sz="1200">
                <a:sym typeface="+mn-ea"/>
              </a:rPr>
              <a:t>个</a:t>
            </a:r>
            <a:endParaRPr lang="zh-CN" altLang="en-US" sz="1200">
              <a:sym typeface="+mn-ea"/>
            </a:endParaRPr>
          </a:p>
        </p:txBody>
      </p:sp>
      <p:sp>
        <p:nvSpPr>
          <p:cNvPr id="11" name="矩形 10"/>
          <p:cNvSpPr/>
          <p:nvPr/>
        </p:nvSpPr>
        <p:spPr>
          <a:xfrm>
            <a:off x="2074545" y="4108450"/>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ym typeface="+mn-ea"/>
            </a:endParaRPr>
          </a:p>
        </p:txBody>
      </p:sp>
      <p:cxnSp>
        <p:nvCxnSpPr>
          <p:cNvPr id="12" name="直接箭头连接符 11"/>
          <p:cNvCxnSpPr>
            <a:stCxn id="8" idx="2"/>
            <a:endCxn id="9" idx="0"/>
          </p:cNvCxnSpPr>
          <p:nvPr/>
        </p:nvCxnSpPr>
        <p:spPr>
          <a:xfrm>
            <a:off x="3023870" y="2764155"/>
            <a:ext cx="635" cy="3892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a:stCxn id="9" idx="2"/>
            <a:endCxn id="10" idx="0"/>
          </p:cNvCxnSpPr>
          <p:nvPr/>
        </p:nvCxnSpPr>
        <p:spPr>
          <a:xfrm flipH="1">
            <a:off x="3023870" y="3395345"/>
            <a:ext cx="635" cy="3886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4" name="直接箭头连接符 13"/>
          <p:cNvCxnSpPr>
            <a:stCxn id="11" idx="2"/>
          </p:cNvCxnSpPr>
          <p:nvPr/>
        </p:nvCxnSpPr>
        <p:spPr>
          <a:xfrm flipH="1">
            <a:off x="3020060" y="4359910"/>
            <a:ext cx="3810" cy="4197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5" name="矩形 14"/>
          <p:cNvSpPr/>
          <p:nvPr/>
        </p:nvSpPr>
        <p:spPr>
          <a:xfrm>
            <a:off x="2567940" y="4770120"/>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推荐</a:t>
            </a:r>
            <a:endParaRPr lang="zh-CN" altLang="en-US" sz="1400">
              <a:sym typeface="+mn-ea"/>
            </a:endParaRPr>
          </a:p>
        </p:txBody>
      </p:sp>
      <p:sp>
        <p:nvSpPr>
          <p:cNvPr id="16" name="文本框 15"/>
          <p:cNvSpPr txBox="1"/>
          <p:nvPr/>
        </p:nvSpPr>
        <p:spPr>
          <a:xfrm>
            <a:off x="5404485" y="5348605"/>
            <a:ext cx="823595" cy="275590"/>
          </a:xfrm>
          <a:prstGeom prst="rect">
            <a:avLst/>
          </a:prstGeom>
          <a:noFill/>
          <a:ln w="38100">
            <a:solidFill>
              <a:srgbClr val="C00000"/>
            </a:solidFill>
          </a:ln>
        </p:spPr>
        <p:txBody>
          <a:bodyPr wrap="square" rtlCol="0" anchor="t">
            <a:spAutoFit/>
          </a:bodyPr>
          <a:p>
            <a:pPr indent="0" fontAlgn="auto">
              <a:lnSpc>
                <a:spcPct val="100000"/>
              </a:lnSpc>
            </a:pPr>
            <a:r>
              <a:rPr lang="zh-CN" altLang="en-US" sz="1200"/>
              <a:t>协同过滤</a:t>
            </a:r>
            <a:endParaRPr lang="zh-CN" altLang="en-US" sz="1200"/>
          </a:p>
        </p:txBody>
      </p:sp>
      <p:sp>
        <p:nvSpPr>
          <p:cNvPr id="17" name="矩形 16"/>
          <p:cNvSpPr/>
          <p:nvPr/>
        </p:nvSpPr>
        <p:spPr>
          <a:xfrm>
            <a:off x="5362575" y="2522855"/>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用户</a:t>
            </a:r>
            <a:endParaRPr lang="zh-CN" altLang="en-US" sz="1400">
              <a:sym typeface="+mn-ea"/>
            </a:endParaRPr>
          </a:p>
        </p:txBody>
      </p:sp>
      <p:sp>
        <p:nvSpPr>
          <p:cNvPr id="18" name="矩形 17"/>
          <p:cNvSpPr/>
          <p:nvPr/>
        </p:nvSpPr>
        <p:spPr>
          <a:xfrm>
            <a:off x="4867910" y="3134360"/>
            <a:ext cx="1898015" cy="24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最相似的</a:t>
            </a:r>
            <a:r>
              <a:rPr lang="en-US" altLang="zh-CN" sz="1200">
                <a:sym typeface="+mn-ea"/>
              </a:rPr>
              <a:t>5</a:t>
            </a:r>
            <a:r>
              <a:rPr lang="zh-CN" altLang="en-US" sz="1200">
                <a:sym typeface="+mn-ea"/>
              </a:rPr>
              <a:t>个用户</a:t>
            </a:r>
            <a:endParaRPr lang="zh-CN" altLang="en-US" sz="1200">
              <a:sym typeface="+mn-ea"/>
            </a:endParaRPr>
          </a:p>
        </p:txBody>
      </p:sp>
      <p:sp>
        <p:nvSpPr>
          <p:cNvPr id="19" name="矩形 18"/>
          <p:cNvSpPr/>
          <p:nvPr/>
        </p:nvSpPr>
        <p:spPr>
          <a:xfrm>
            <a:off x="4867275" y="3764915"/>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每个用户找最喜爱的</a:t>
            </a:r>
            <a:r>
              <a:rPr lang="en-US" altLang="zh-CN" sz="1200">
                <a:sym typeface="+mn-ea"/>
              </a:rPr>
              <a:t>2</a:t>
            </a:r>
            <a:r>
              <a:rPr lang="zh-CN" altLang="en-US" sz="1200">
                <a:sym typeface="+mn-ea"/>
              </a:rPr>
              <a:t>个</a:t>
            </a:r>
            <a:endParaRPr lang="zh-CN" altLang="en-US" sz="1200">
              <a:sym typeface="+mn-ea"/>
            </a:endParaRPr>
          </a:p>
        </p:txBody>
      </p:sp>
      <p:sp>
        <p:nvSpPr>
          <p:cNvPr id="20" name="矩形 19"/>
          <p:cNvSpPr/>
          <p:nvPr/>
        </p:nvSpPr>
        <p:spPr>
          <a:xfrm>
            <a:off x="4867275" y="4098925"/>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ym typeface="+mn-ea"/>
            </a:endParaRPr>
          </a:p>
        </p:txBody>
      </p:sp>
      <p:cxnSp>
        <p:nvCxnSpPr>
          <p:cNvPr id="21" name="直接箭头连接符 20"/>
          <p:cNvCxnSpPr>
            <a:stCxn id="17" idx="2"/>
            <a:endCxn id="18" idx="0"/>
          </p:cNvCxnSpPr>
          <p:nvPr/>
        </p:nvCxnSpPr>
        <p:spPr>
          <a:xfrm>
            <a:off x="5816600" y="2745105"/>
            <a:ext cx="635" cy="3892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直接箭头连接符 22"/>
          <p:cNvCxnSpPr>
            <a:stCxn id="18" idx="2"/>
            <a:endCxn id="19" idx="0"/>
          </p:cNvCxnSpPr>
          <p:nvPr/>
        </p:nvCxnSpPr>
        <p:spPr>
          <a:xfrm flipH="1">
            <a:off x="5816600" y="3376295"/>
            <a:ext cx="635" cy="3886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直接箭头连接符 23"/>
          <p:cNvCxnSpPr>
            <a:stCxn id="20" idx="2"/>
          </p:cNvCxnSpPr>
          <p:nvPr/>
        </p:nvCxnSpPr>
        <p:spPr>
          <a:xfrm flipH="1">
            <a:off x="5812790" y="4340860"/>
            <a:ext cx="3810" cy="4197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5" name="矩形 24"/>
          <p:cNvSpPr/>
          <p:nvPr/>
        </p:nvSpPr>
        <p:spPr>
          <a:xfrm>
            <a:off x="5360670" y="4760595"/>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推荐</a:t>
            </a:r>
            <a:endParaRPr lang="zh-CN" altLang="en-US" sz="1400">
              <a:sym typeface="+mn-ea"/>
            </a:endParaRPr>
          </a:p>
        </p:txBody>
      </p:sp>
      <p:sp>
        <p:nvSpPr>
          <p:cNvPr id="26" name="文本框 25"/>
          <p:cNvSpPr txBox="1"/>
          <p:nvPr/>
        </p:nvSpPr>
        <p:spPr>
          <a:xfrm>
            <a:off x="8324850" y="5348605"/>
            <a:ext cx="823595" cy="275590"/>
          </a:xfrm>
          <a:prstGeom prst="rect">
            <a:avLst/>
          </a:prstGeom>
          <a:noFill/>
          <a:ln w="38100">
            <a:solidFill>
              <a:srgbClr val="C00000"/>
            </a:solidFill>
          </a:ln>
        </p:spPr>
        <p:txBody>
          <a:bodyPr wrap="square" rtlCol="0" anchor="t">
            <a:spAutoFit/>
          </a:bodyPr>
          <a:p>
            <a:pPr indent="0" fontAlgn="auto">
              <a:lnSpc>
                <a:spcPct val="100000"/>
              </a:lnSpc>
            </a:pPr>
            <a:r>
              <a:rPr lang="zh-CN" altLang="en-US" sz="1200"/>
              <a:t>混合策略</a:t>
            </a:r>
            <a:endParaRPr lang="zh-CN" altLang="en-US" sz="1200"/>
          </a:p>
        </p:txBody>
      </p:sp>
      <p:sp>
        <p:nvSpPr>
          <p:cNvPr id="27" name="矩形 26"/>
          <p:cNvSpPr/>
          <p:nvPr/>
        </p:nvSpPr>
        <p:spPr>
          <a:xfrm>
            <a:off x="8282940" y="2300605"/>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用户</a:t>
            </a:r>
            <a:endParaRPr lang="zh-CN" altLang="en-US" sz="1400">
              <a:sym typeface="+mn-ea"/>
            </a:endParaRPr>
          </a:p>
        </p:txBody>
      </p:sp>
      <p:sp>
        <p:nvSpPr>
          <p:cNvPr id="28" name="矩形 27"/>
          <p:cNvSpPr/>
          <p:nvPr/>
        </p:nvSpPr>
        <p:spPr>
          <a:xfrm>
            <a:off x="7788275" y="2892425"/>
            <a:ext cx="1898015" cy="24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最喜爱的</a:t>
            </a:r>
            <a:r>
              <a:rPr lang="en-US" altLang="zh-CN" sz="1200">
                <a:sym typeface="+mn-ea"/>
              </a:rPr>
              <a:t>5</a:t>
            </a:r>
            <a:r>
              <a:rPr lang="zh-CN" altLang="en-US" sz="1200">
                <a:sym typeface="+mn-ea"/>
              </a:rPr>
              <a:t>个电影</a:t>
            </a:r>
            <a:endParaRPr lang="zh-CN" altLang="en-US" sz="1200">
              <a:sym typeface="+mn-ea"/>
            </a:endParaRPr>
          </a:p>
        </p:txBody>
      </p:sp>
      <p:sp>
        <p:nvSpPr>
          <p:cNvPr id="29" name="矩形 28"/>
          <p:cNvSpPr/>
          <p:nvPr/>
        </p:nvSpPr>
        <p:spPr>
          <a:xfrm>
            <a:off x="7787640" y="3764915"/>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每个电影找最相似的</a:t>
            </a:r>
            <a:r>
              <a:rPr lang="en-US" altLang="zh-CN" sz="1200">
                <a:sym typeface="+mn-ea"/>
              </a:rPr>
              <a:t>1</a:t>
            </a:r>
            <a:r>
              <a:rPr lang="zh-CN" altLang="en-US" sz="1200">
                <a:sym typeface="+mn-ea"/>
              </a:rPr>
              <a:t>个</a:t>
            </a:r>
            <a:endParaRPr lang="zh-CN" altLang="en-US" sz="1200">
              <a:sym typeface="+mn-ea"/>
            </a:endParaRPr>
          </a:p>
        </p:txBody>
      </p:sp>
      <p:sp>
        <p:nvSpPr>
          <p:cNvPr id="30" name="矩形 29"/>
          <p:cNvSpPr/>
          <p:nvPr/>
        </p:nvSpPr>
        <p:spPr>
          <a:xfrm>
            <a:off x="7787640" y="4098925"/>
            <a:ext cx="1898015" cy="2419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每个用户找最喜爱的</a:t>
            </a:r>
            <a:r>
              <a:rPr lang="en-US" altLang="zh-CN" sz="1200">
                <a:sym typeface="+mn-ea"/>
              </a:rPr>
              <a:t>1</a:t>
            </a:r>
            <a:r>
              <a:rPr lang="zh-CN" altLang="en-US" sz="1200">
                <a:sym typeface="+mn-ea"/>
              </a:rPr>
              <a:t>个</a:t>
            </a:r>
            <a:endParaRPr lang="zh-CN" altLang="en-US" sz="1200">
              <a:sym typeface="+mn-ea"/>
            </a:endParaRPr>
          </a:p>
        </p:txBody>
      </p:sp>
      <p:cxnSp>
        <p:nvCxnSpPr>
          <p:cNvPr id="31" name="直接箭头连接符 30"/>
          <p:cNvCxnSpPr>
            <a:stCxn id="27" idx="2"/>
            <a:endCxn id="28" idx="0"/>
          </p:cNvCxnSpPr>
          <p:nvPr/>
        </p:nvCxnSpPr>
        <p:spPr>
          <a:xfrm>
            <a:off x="8736965" y="2522855"/>
            <a:ext cx="635" cy="3695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2" name="直接箭头连接符 31"/>
          <p:cNvCxnSpPr>
            <a:stCxn id="28" idx="2"/>
            <a:endCxn id="29" idx="0"/>
          </p:cNvCxnSpPr>
          <p:nvPr/>
        </p:nvCxnSpPr>
        <p:spPr>
          <a:xfrm flipH="1">
            <a:off x="8736965" y="3134360"/>
            <a:ext cx="635" cy="6305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3" name="直接箭头连接符 32"/>
          <p:cNvCxnSpPr>
            <a:stCxn id="30" idx="2"/>
          </p:cNvCxnSpPr>
          <p:nvPr/>
        </p:nvCxnSpPr>
        <p:spPr>
          <a:xfrm flipH="1">
            <a:off x="8733155" y="4340860"/>
            <a:ext cx="3810" cy="4197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4" name="矩形 33"/>
          <p:cNvSpPr/>
          <p:nvPr/>
        </p:nvSpPr>
        <p:spPr>
          <a:xfrm>
            <a:off x="8281035" y="4760595"/>
            <a:ext cx="908050" cy="222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推荐</a:t>
            </a:r>
            <a:endParaRPr lang="zh-CN" altLang="en-US" sz="1400">
              <a:sym typeface="+mn-ea"/>
            </a:endParaRPr>
          </a:p>
        </p:txBody>
      </p:sp>
      <p:sp>
        <p:nvSpPr>
          <p:cNvPr id="35" name="矩形 34"/>
          <p:cNvSpPr/>
          <p:nvPr/>
        </p:nvSpPr>
        <p:spPr>
          <a:xfrm>
            <a:off x="7788275" y="3207385"/>
            <a:ext cx="1898015" cy="24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最相似的</a:t>
            </a:r>
            <a:r>
              <a:rPr lang="en-US" altLang="zh-CN" sz="1200">
                <a:sym typeface="+mn-ea"/>
              </a:rPr>
              <a:t>5</a:t>
            </a:r>
            <a:r>
              <a:rPr lang="zh-CN" altLang="en-US" sz="1200">
                <a:sym typeface="+mn-ea"/>
              </a:rPr>
              <a:t>个用户</a:t>
            </a:r>
            <a:endParaRPr lang="zh-CN" altLang="en-US" sz="120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效果展示</a:t>
            </a:r>
            <a:endParaRPr lang="zh-CN" altLang="en-US" sz="4000"/>
          </a:p>
        </p:txBody>
      </p:sp>
      <p:sp>
        <p:nvSpPr>
          <p:cNvPr id="56" name="矩形 55"/>
          <p:cNvSpPr/>
          <p:nvPr/>
        </p:nvSpPr>
        <p:spPr>
          <a:xfrm>
            <a:off x="838200" y="1330325"/>
            <a:ext cx="117729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ym typeface="+mn-ea"/>
              </a:rPr>
              <a:t>推荐策略</a:t>
            </a:r>
            <a:endParaRPr lang="zh-CN" altLang="en-US" sz="1600">
              <a:sym typeface="+mn-ea"/>
            </a:endParaRPr>
          </a:p>
        </p:txBody>
      </p:sp>
      <p:graphicFrame>
        <p:nvGraphicFramePr>
          <p:cNvPr id="57" name="表格 56"/>
          <p:cNvGraphicFramePr/>
          <p:nvPr/>
        </p:nvGraphicFramePr>
        <p:xfrm>
          <a:off x="598805" y="2065020"/>
          <a:ext cx="10994390" cy="4008120"/>
        </p:xfrm>
        <a:graphic>
          <a:graphicData uri="http://schemas.openxmlformats.org/drawingml/2006/table">
            <a:tbl>
              <a:tblPr firstRow="1" bandRow="1">
                <a:tableStyleId>{5C22544A-7EE6-4342-B048-85BDC9FD1C3A}</a:tableStyleId>
              </a:tblPr>
              <a:tblGrid>
                <a:gridCol w="916199"/>
                <a:gridCol w="916305"/>
                <a:gridCol w="916093"/>
                <a:gridCol w="916199"/>
                <a:gridCol w="916199"/>
                <a:gridCol w="916199"/>
                <a:gridCol w="916305"/>
                <a:gridCol w="916305"/>
                <a:gridCol w="915987"/>
                <a:gridCol w="916199"/>
                <a:gridCol w="916199"/>
                <a:gridCol w="916199"/>
              </a:tblGrid>
              <a:tr h="381000">
                <a:tc>
                  <a:txBody>
                    <a:bodyPr/>
                    <a:p>
                      <a:pPr algn="ctr">
                        <a:buNone/>
                      </a:pPr>
                      <a:r>
                        <a:rPr lang="zh-CN" altLang="en-US" sz="1000"/>
                        <a:t>用户</a:t>
                      </a:r>
                      <a:endParaRPr lang="zh-CN" altLang="en-US" sz="1000"/>
                    </a:p>
                  </a:txBody>
                  <a:tcPr anchor="ctr" anchorCtr="0"/>
                </a:tc>
                <a:tc>
                  <a:txBody>
                    <a:bodyPr/>
                    <a:p>
                      <a:pPr algn="ctr">
                        <a:buNone/>
                      </a:pPr>
                      <a:r>
                        <a:rPr lang="zh-CN" altLang="en-US" sz="1000"/>
                        <a:t>策略</a:t>
                      </a:r>
                      <a:endParaRPr lang="zh-CN" altLang="en-US" sz="1000"/>
                    </a:p>
                  </a:txBody>
                  <a:tcPr anchor="ctr" anchorCtr="0"/>
                </a:tc>
                <a:tc>
                  <a:txBody>
                    <a:bodyPr/>
                    <a:p>
                      <a:pPr algn="ctr">
                        <a:buNone/>
                      </a:pPr>
                      <a:r>
                        <a:rPr lang="zh-CN" altLang="en-US" sz="1000"/>
                        <a:t>推荐电影</a:t>
                      </a:r>
                      <a:r>
                        <a:rPr lang="en-US" altLang="zh-CN" sz="1000"/>
                        <a:t>1</a:t>
                      </a:r>
                      <a:endParaRPr lang="en-US" altLang="zh-CN" sz="1000"/>
                    </a:p>
                  </a:txBody>
                  <a:tcPr anchor="ctr" anchorCtr="0"/>
                </a:tc>
                <a:tc>
                  <a:txBody>
                    <a:bodyPr/>
                    <a:p>
                      <a:pPr algn="ctr">
                        <a:buNone/>
                      </a:pPr>
                      <a:r>
                        <a:rPr lang="zh-CN" altLang="en-US" sz="1000">
                          <a:sym typeface="+mn-ea"/>
                        </a:rPr>
                        <a:t>推荐电影</a:t>
                      </a:r>
                      <a:r>
                        <a:rPr lang="en-US" altLang="zh-CN" sz="1000">
                          <a:sym typeface="+mn-ea"/>
                        </a:rPr>
                        <a:t>2</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3</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4</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5</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6</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7</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8</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9</a:t>
                      </a:r>
                      <a:endParaRPr lang="en-US" altLang="zh-CN" sz="1000">
                        <a:sym typeface="+mn-ea"/>
                      </a:endParaRPr>
                    </a:p>
                  </a:txBody>
                  <a:tcPr anchor="ctr" anchorCtr="0"/>
                </a:tc>
                <a:tc>
                  <a:txBody>
                    <a:bodyPr/>
                    <a:p>
                      <a:pPr algn="ctr">
                        <a:buNone/>
                      </a:pPr>
                      <a:r>
                        <a:rPr lang="zh-CN" altLang="en-US" sz="1000">
                          <a:sym typeface="+mn-ea"/>
                        </a:rPr>
                        <a:t>推荐电影</a:t>
                      </a:r>
                      <a:r>
                        <a:rPr lang="en-US" altLang="zh-CN" sz="1000">
                          <a:sym typeface="+mn-ea"/>
                        </a:rPr>
                        <a:t>10</a:t>
                      </a:r>
                      <a:endParaRPr lang="en-US" altLang="zh-CN" sz="1000">
                        <a:sym typeface="+mn-ea"/>
                      </a:endParaRPr>
                    </a:p>
                  </a:txBody>
                  <a:tcPr anchor="ctr" anchorCtr="0"/>
                </a:tc>
              </a:tr>
              <a:tr h="381000">
                <a:tc>
                  <a:txBody>
                    <a:bodyPr/>
                    <a:p>
                      <a:pPr algn="ctr">
                        <a:buNone/>
                      </a:pPr>
                      <a:r>
                        <a:rPr lang="zh-CN" altLang="en-US" sz="1000">
                          <a:solidFill>
                            <a:schemeClr val="tx1"/>
                          </a:solidFill>
                        </a:rPr>
                        <a:t>女神的秋裤</a:t>
                      </a:r>
                      <a:endParaRPr lang="zh-CN" altLang="en-US" sz="1000">
                        <a:solidFill>
                          <a:schemeClr val="tx1"/>
                        </a:solidFill>
                      </a:endParaRPr>
                    </a:p>
                  </a:txBody>
                  <a:tcPr anchor="ctr" anchorCtr="0"/>
                </a:tc>
                <a:tc>
                  <a:txBody>
                    <a:bodyPr/>
                    <a:p>
                      <a:pPr algn="ctr">
                        <a:buNone/>
                      </a:pPr>
                      <a:r>
                        <a:rPr lang="zh-CN" altLang="en-US" sz="1000">
                          <a:solidFill>
                            <a:schemeClr val="tx1"/>
                          </a:solidFill>
                        </a:rPr>
                        <a:t>基于内容</a:t>
                      </a:r>
                      <a:endParaRPr lang="zh-CN" altLang="en-US" sz="1000">
                        <a:solidFill>
                          <a:schemeClr val="tx1"/>
                        </a:solidFill>
                      </a:endParaRPr>
                    </a:p>
                  </a:txBody>
                  <a:tcPr anchor="ctr" anchorCtr="0"/>
                </a:tc>
                <a:tc>
                  <a:txBody>
                    <a:bodyPr/>
                    <a:p>
                      <a:pPr algn="ctr">
                        <a:buNone/>
                      </a:pPr>
                      <a:r>
                        <a:rPr lang="zh-CN" altLang="en-US" sz="1000">
                          <a:solidFill>
                            <a:schemeClr val="tx1"/>
                          </a:solidFill>
                        </a:rPr>
                        <a:t>瞒天过海：美人计</a:t>
                      </a:r>
                      <a:endParaRPr lang="zh-CN" altLang="en-US" sz="1000">
                        <a:solidFill>
                          <a:schemeClr val="tx1"/>
                        </a:solidFill>
                      </a:endParaRPr>
                    </a:p>
                  </a:txBody>
                  <a:tcPr anchor="ctr" anchorCtr="0"/>
                </a:tc>
                <a:tc>
                  <a:txBody>
                    <a:bodyPr/>
                    <a:p>
                      <a:pPr algn="ctr">
                        <a:buNone/>
                      </a:pPr>
                      <a:r>
                        <a:rPr lang="zh-CN" altLang="en-US" sz="1000">
                          <a:solidFill>
                            <a:schemeClr val="tx1"/>
                          </a:solidFill>
                        </a:rPr>
                        <a:t>欢乐好声音</a:t>
                      </a:r>
                      <a:endParaRPr lang="zh-CN" altLang="en-US" sz="1000">
                        <a:solidFill>
                          <a:schemeClr val="tx1"/>
                        </a:solidFill>
                      </a:endParaRPr>
                    </a:p>
                  </a:txBody>
                  <a:tcPr anchor="ctr" anchorCtr="0"/>
                </a:tc>
                <a:tc>
                  <a:txBody>
                    <a:bodyPr/>
                    <a:p>
                      <a:pPr algn="ctr">
                        <a:buNone/>
                      </a:pPr>
                      <a:r>
                        <a:rPr lang="zh-CN" altLang="en-US" sz="1000">
                          <a:solidFill>
                            <a:schemeClr val="tx1"/>
                          </a:solidFill>
                        </a:rPr>
                        <a:t>藩篱</a:t>
                      </a:r>
                      <a:endParaRPr lang="zh-CN" altLang="en-US" sz="1000">
                        <a:solidFill>
                          <a:schemeClr val="tx1"/>
                        </a:solidFill>
                      </a:endParaRPr>
                    </a:p>
                  </a:txBody>
                  <a:tcPr anchor="ctr" anchorCtr="0"/>
                </a:tc>
                <a:tc>
                  <a:txBody>
                    <a:bodyPr/>
                    <a:p>
                      <a:pPr algn="ctr">
                        <a:buNone/>
                      </a:pPr>
                      <a:r>
                        <a:rPr sz="1000">
                          <a:solidFill>
                            <a:schemeClr val="tx1"/>
                          </a:solidFill>
                        </a:rPr>
                        <a:t>冲出康普顿</a:t>
                      </a:r>
                      <a:endParaRPr sz="1000">
                        <a:solidFill>
                          <a:schemeClr val="tx1"/>
                        </a:solidFill>
                      </a:endParaRPr>
                    </a:p>
                  </a:txBody>
                  <a:tcPr anchor="ctr" anchorCtr="0"/>
                </a:tc>
                <a:tc>
                  <a:txBody>
                    <a:bodyPr/>
                    <a:p>
                      <a:pPr algn="ctr">
                        <a:buNone/>
                      </a:pPr>
                      <a:r>
                        <a:rPr lang="zh-CN" altLang="en-US" sz="1000">
                          <a:solidFill>
                            <a:schemeClr val="tx1"/>
                          </a:solidFill>
                        </a:rPr>
                        <a:t>血寡妇</a:t>
                      </a:r>
                      <a:endParaRPr lang="zh-CN" altLang="en-US" sz="1000">
                        <a:solidFill>
                          <a:schemeClr val="tx1"/>
                        </a:solidFill>
                      </a:endParaRPr>
                    </a:p>
                  </a:txBody>
                  <a:tcPr anchor="ctr" anchorCtr="0"/>
                </a:tc>
                <a:tc>
                  <a:txBody>
                    <a:bodyPr/>
                    <a:p>
                      <a:pPr algn="ctr">
                        <a:buNone/>
                      </a:pPr>
                      <a:r>
                        <a:rPr lang="zh-CN" altLang="en-US" sz="1000">
                          <a:solidFill>
                            <a:schemeClr val="tx1"/>
                          </a:solidFill>
                        </a:rPr>
                        <a:t>污物</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恐怖废墟</a:t>
                      </a:r>
                      <a:endParaRPr lang="zh-CN" altLang="en-US" sz="1000">
                        <a:solidFill>
                          <a:schemeClr val="tx1"/>
                        </a:solidFill>
                        <a:sym typeface="+mn-ea"/>
                      </a:endParaRPr>
                    </a:p>
                  </a:txBody>
                  <a:tcPr anchor="ctr" anchorCtr="0"/>
                </a:tc>
                <a:tc>
                  <a:txBody>
                    <a:bodyPr/>
                    <a:p>
                      <a:pPr algn="ctr">
                        <a:buNone/>
                      </a:pPr>
                      <a:r>
                        <a:rPr lang="zh-CN" altLang="en-US" sz="1000">
                          <a:solidFill>
                            <a:schemeClr val="tx1"/>
                          </a:solidFill>
                        </a:rPr>
                        <a:t>红眼航班</a:t>
                      </a:r>
                      <a:endParaRPr lang="zh-CN" altLang="en-US" sz="1000">
                        <a:solidFill>
                          <a:schemeClr val="tx1"/>
                        </a:solidFill>
                      </a:endParaRPr>
                    </a:p>
                  </a:txBody>
                  <a:tcPr anchor="ctr" anchorCtr="0"/>
                </a:tc>
                <a:tc>
                  <a:txBody>
                    <a:bodyPr/>
                    <a:p>
                      <a:pPr algn="ctr">
                        <a:buNone/>
                      </a:pPr>
                      <a:r>
                        <a:rPr lang="zh-CN" altLang="en-US" sz="1000">
                          <a:solidFill>
                            <a:schemeClr val="tx1"/>
                          </a:solidFill>
                        </a:rPr>
                        <a:t>薄雾</a:t>
                      </a:r>
                      <a:endParaRPr lang="zh-CN" altLang="en-US" sz="1000">
                        <a:solidFill>
                          <a:schemeClr val="tx1"/>
                        </a:solidFill>
                      </a:endParaRPr>
                    </a:p>
                  </a:txBody>
                  <a:tcPr anchor="ctr" anchorCtr="0"/>
                </a:tc>
                <a:tc>
                  <a:txBody>
                    <a:bodyPr/>
                    <a:p>
                      <a:pPr algn="ctr">
                        <a:buNone/>
                      </a:pPr>
                      <a:r>
                        <a:rPr lang="zh-CN" altLang="en-US" sz="1000">
                          <a:solidFill>
                            <a:schemeClr val="tx1"/>
                          </a:solidFill>
                        </a:rPr>
                        <a:t>血浓于罪</a:t>
                      </a:r>
                      <a:endParaRPr lang="zh-CN" altLang="en-US" sz="1000">
                        <a:solidFill>
                          <a:schemeClr val="tx1"/>
                        </a:solidFill>
                      </a:endParaRPr>
                    </a:p>
                  </a:txBody>
                  <a:tcPr anchor="ctr" anchorCtr="0"/>
                </a:tc>
              </a:tr>
              <a:tr h="381000">
                <a:tc>
                  <a:txBody>
                    <a:bodyPr/>
                    <a:p>
                      <a:pPr algn="ctr">
                        <a:buNone/>
                      </a:pPr>
                      <a:endParaRPr lang="zh-CN" altLang="en-US" sz="1000">
                        <a:solidFill>
                          <a:schemeClr val="tx1"/>
                        </a:solidFill>
                      </a:endParaRPr>
                    </a:p>
                  </a:txBody>
                  <a:tcPr anchor="ctr" anchorCtr="0"/>
                </a:tc>
                <a:tc>
                  <a:txBody>
                    <a:bodyPr/>
                    <a:p>
                      <a:pPr algn="ctr">
                        <a:buNone/>
                      </a:pPr>
                      <a:r>
                        <a:rPr lang="zh-CN" altLang="en-US" sz="1000">
                          <a:solidFill>
                            <a:schemeClr val="tx1"/>
                          </a:solidFill>
                        </a:rPr>
                        <a:t>协同过滤</a:t>
                      </a:r>
                      <a:endParaRPr lang="zh-CN" altLang="en-US" sz="1000">
                        <a:solidFill>
                          <a:schemeClr val="tx1"/>
                        </a:solidFill>
                      </a:endParaRPr>
                    </a:p>
                  </a:txBody>
                  <a:tcPr anchor="ctr" anchorCtr="0"/>
                </a:tc>
                <a:tc>
                  <a:txBody>
                    <a:bodyPr/>
                    <a:p>
                      <a:pPr algn="ctr">
                        <a:buNone/>
                      </a:pPr>
                      <a:r>
                        <a:rPr lang="zh-CN" altLang="en-US" sz="1000">
                          <a:solidFill>
                            <a:schemeClr val="tx1"/>
                          </a:solidFill>
                        </a:rPr>
                        <a:t>哈尔的移动城堡</a:t>
                      </a:r>
                      <a:endParaRPr lang="zh-CN" altLang="en-US" sz="1000">
                        <a:solidFill>
                          <a:schemeClr val="tx1"/>
                        </a:solidFill>
                      </a:endParaRPr>
                    </a:p>
                  </a:txBody>
                  <a:tcPr anchor="ctr" anchorCtr="0"/>
                </a:tc>
                <a:tc>
                  <a:txBody>
                    <a:bodyPr/>
                    <a:p>
                      <a:pPr algn="ctr">
                        <a:buNone/>
                      </a:pPr>
                      <a:r>
                        <a:rPr lang="zh-CN" altLang="en-US" sz="1000">
                          <a:solidFill>
                            <a:schemeClr val="tx1"/>
                          </a:solidFill>
                        </a:rPr>
                        <a:t>天长地久</a:t>
                      </a:r>
                      <a:endParaRPr lang="zh-CN" altLang="en-US" sz="1000">
                        <a:solidFill>
                          <a:schemeClr val="tx1"/>
                        </a:solidFill>
                      </a:endParaRPr>
                    </a:p>
                  </a:txBody>
                  <a:tcPr anchor="ctr" anchorCtr="0"/>
                </a:tc>
                <a:tc>
                  <a:txBody>
                    <a:bodyPr/>
                    <a:p>
                      <a:pPr algn="ctr">
                        <a:buNone/>
                      </a:pPr>
                      <a:r>
                        <a:rPr lang="zh-CN" altLang="en-US" sz="1000">
                          <a:solidFill>
                            <a:schemeClr val="tx1"/>
                          </a:solidFill>
                        </a:rPr>
                        <a:t>泯灭天使</a:t>
                      </a:r>
                      <a:endParaRPr lang="zh-CN" altLang="en-US" sz="1000">
                        <a:solidFill>
                          <a:schemeClr val="tx1"/>
                        </a:solidFill>
                      </a:endParaRPr>
                    </a:p>
                  </a:txBody>
                  <a:tcPr anchor="ctr" anchorCtr="0"/>
                </a:tc>
                <a:tc>
                  <a:txBody>
                    <a:bodyPr/>
                    <a:p>
                      <a:pPr algn="ctr">
                        <a:buNone/>
                      </a:pPr>
                      <a:r>
                        <a:rPr lang="zh-CN" altLang="en-US" sz="1000">
                          <a:solidFill>
                            <a:schemeClr val="tx1"/>
                          </a:solidFill>
                        </a:rPr>
                        <a:t>人再囧途之泰囧</a:t>
                      </a:r>
                      <a:endParaRPr lang="zh-CN" altLang="en-US" sz="1000">
                        <a:solidFill>
                          <a:schemeClr val="tx1"/>
                        </a:solidFill>
                      </a:endParaRPr>
                    </a:p>
                  </a:txBody>
                  <a:tcPr anchor="ctr" anchorCtr="0"/>
                </a:tc>
                <a:tc>
                  <a:txBody>
                    <a:bodyPr/>
                    <a:p>
                      <a:pPr algn="ctr">
                        <a:buNone/>
                      </a:pPr>
                      <a:r>
                        <a:rPr lang="zh-CN" altLang="en-US" sz="1000">
                          <a:solidFill>
                            <a:schemeClr val="tx1"/>
                          </a:solidFill>
                        </a:rPr>
                        <a:t>三傻大闹宝莱坞</a:t>
                      </a:r>
                      <a:endParaRPr lang="zh-CN" altLang="en-US" sz="1000">
                        <a:solidFill>
                          <a:schemeClr val="tx1"/>
                        </a:solidFill>
                      </a:endParaRPr>
                    </a:p>
                  </a:txBody>
                  <a:tcPr anchor="ctr" anchorCtr="0"/>
                </a:tc>
                <a:tc>
                  <a:txBody>
                    <a:bodyPr/>
                    <a:p>
                      <a:pPr algn="ctr">
                        <a:buNone/>
                      </a:pPr>
                      <a:r>
                        <a:rPr lang="zh-CN" altLang="en-US" sz="1000">
                          <a:solidFill>
                            <a:schemeClr val="tx1"/>
                          </a:solidFill>
                        </a:rPr>
                        <a:t>爱情我你他</a:t>
                      </a:r>
                      <a:endParaRPr lang="zh-CN" altLang="en-US" sz="1000">
                        <a:solidFill>
                          <a:schemeClr val="tx1"/>
                        </a:solidFill>
                      </a:endParaRPr>
                    </a:p>
                  </a:txBody>
                  <a:tcPr anchor="ctr" anchorCtr="0"/>
                </a:tc>
                <a:tc>
                  <a:txBody>
                    <a:bodyPr/>
                    <a:p>
                      <a:pPr algn="ctr">
                        <a:buNone/>
                      </a:pPr>
                      <a:r>
                        <a:rPr lang="zh-CN" altLang="en-US" sz="1000">
                          <a:solidFill>
                            <a:schemeClr val="tx1"/>
                          </a:solidFill>
                        </a:rPr>
                        <a:t>流浪地球</a:t>
                      </a:r>
                      <a:endParaRPr lang="zh-CN" altLang="en-US" sz="1000">
                        <a:solidFill>
                          <a:schemeClr val="tx1"/>
                        </a:solidFill>
                      </a:endParaRPr>
                    </a:p>
                  </a:txBody>
                  <a:tcPr anchor="ctr" anchorCtr="0"/>
                </a:tc>
                <a:tc>
                  <a:txBody>
                    <a:bodyPr/>
                    <a:p>
                      <a:pPr algn="ctr">
                        <a:buNone/>
                      </a:pPr>
                      <a:r>
                        <a:rPr lang="zh-CN" altLang="en-US" sz="1000">
                          <a:solidFill>
                            <a:schemeClr val="tx1"/>
                          </a:solidFill>
                        </a:rPr>
                        <a:t>不可饶恕</a:t>
                      </a:r>
                      <a:endParaRPr lang="zh-CN" altLang="en-US" sz="1000">
                        <a:solidFill>
                          <a:schemeClr val="tx1"/>
                        </a:solidFill>
                      </a:endParaRPr>
                    </a:p>
                  </a:txBody>
                  <a:tcPr anchor="ctr" anchorCtr="0"/>
                </a:tc>
                <a:tc>
                  <a:txBody>
                    <a:bodyPr/>
                    <a:p>
                      <a:pPr algn="ctr">
                        <a:buNone/>
                      </a:pPr>
                      <a:r>
                        <a:rPr lang="zh-CN" altLang="en-US" sz="1000">
                          <a:solidFill>
                            <a:schemeClr val="tx1"/>
                          </a:solidFill>
                        </a:rPr>
                        <a:t>为美好的世界献上祝福！第二季</a:t>
                      </a:r>
                      <a:endParaRPr lang="zh-CN" altLang="en-US" sz="1000">
                        <a:solidFill>
                          <a:schemeClr val="tx1"/>
                        </a:solidFill>
                      </a:endParaRPr>
                    </a:p>
                  </a:txBody>
                  <a:tcPr anchor="ctr" anchorCtr="0"/>
                </a:tc>
                <a:tc>
                  <a:txBody>
                    <a:bodyPr/>
                    <a:p>
                      <a:pPr algn="ctr">
                        <a:buNone/>
                      </a:pPr>
                      <a:r>
                        <a:rPr lang="zh-CN" altLang="en-US" sz="1000">
                          <a:solidFill>
                            <a:schemeClr val="tx1"/>
                          </a:solidFill>
                        </a:rPr>
                        <a:t>钮扣人</a:t>
                      </a:r>
                      <a:endParaRPr lang="zh-CN" altLang="en-US" sz="1000">
                        <a:solidFill>
                          <a:schemeClr val="tx1"/>
                        </a:solidFill>
                      </a:endParaRPr>
                    </a:p>
                  </a:txBody>
                  <a:tcPr anchor="ctr" anchorCtr="0"/>
                </a:tc>
              </a:tr>
              <a:tr h="381000">
                <a:tc>
                  <a:txBody>
                    <a:bodyPr/>
                    <a:p>
                      <a:pPr algn="ctr">
                        <a:buNone/>
                      </a:pPr>
                      <a:endParaRPr lang="zh-CN" altLang="en-US" sz="1000">
                        <a:solidFill>
                          <a:schemeClr val="tx1"/>
                        </a:solidFill>
                      </a:endParaRPr>
                    </a:p>
                  </a:txBody>
                  <a:tcPr anchor="ctr" anchorCtr="0"/>
                </a:tc>
                <a:tc>
                  <a:txBody>
                    <a:bodyPr/>
                    <a:p>
                      <a:pPr algn="ctr">
                        <a:buNone/>
                      </a:pPr>
                      <a:r>
                        <a:rPr lang="zh-CN" altLang="en-US" sz="1000">
                          <a:solidFill>
                            <a:schemeClr val="tx1"/>
                          </a:solidFill>
                        </a:rPr>
                        <a:t>混合策略</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瞒天过海：美人计</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藩篱</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血寡妇</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恐怖废墟</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薄雾</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哈尔的移动城堡</a:t>
                      </a:r>
                      <a:endParaRPr lang="zh-CN" altLang="en-US" sz="1000">
                        <a:solidFill>
                          <a:schemeClr val="tx1"/>
                        </a:solidFill>
                      </a:endParaRPr>
                    </a:p>
                  </a:txBody>
                  <a:tcPr anchor="ctr" anchorCtr="0"/>
                </a:tc>
                <a:tc>
                  <a:txBody>
                    <a:bodyPr/>
                    <a:p>
                      <a:pPr algn="ctr">
                        <a:buNone/>
                      </a:pPr>
                      <a:r>
                        <a:rPr lang="zh-CN" altLang="en-US" sz="1000">
                          <a:solidFill>
                            <a:schemeClr val="tx1"/>
                          </a:solidFill>
                        </a:rPr>
                        <a:t>天长地久</a:t>
                      </a:r>
                      <a:endParaRPr lang="zh-CN" altLang="en-US" sz="1000">
                        <a:solidFill>
                          <a:schemeClr val="tx1"/>
                        </a:solidFill>
                      </a:endParaRPr>
                    </a:p>
                  </a:txBody>
                  <a:tcPr anchor="ctr" anchorCtr="0"/>
                </a:tc>
                <a:tc>
                  <a:txBody>
                    <a:bodyPr/>
                    <a:p>
                      <a:pPr algn="ctr">
                        <a:buNone/>
                      </a:pPr>
                      <a:r>
                        <a:rPr lang="zh-CN" altLang="en-US" sz="1000">
                          <a:solidFill>
                            <a:schemeClr val="tx1"/>
                          </a:solidFill>
                        </a:rPr>
                        <a:t>泯灭天使</a:t>
                      </a:r>
                      <a:endParaRPr lang="zh-CN" altLang="en-US" sz="1000">
                        <a:solidFill>
                          <a:schemeClr val="tx1"/>
                        </a:solidFill>
                      </a:endParaRPr>
                    </a:p>
                  </a:txBody>
                  <a:tcPr anchor="ctr" anchorCtr="0"/>
                </a:tc>
                <a:tc>
                  <a:txBody>
                    <a:bodyPr/>
                    <a:p>
                      <a:pPr algn="ctr">
                        <a:buNone/>
                      </a:pPr>
                      <a:r>
                        <a:rPr lang="zh-CN" altLang="en-US" sz="1000">
                          <a:solidFill>
                            <a:schemeClr val="tx1"/>
                          </a:solidFill>
                        </a:rPr>
                        <a:t>人再囧途之泰囧</a:t>
                      </a:r>
                      <a:endParaRPr lang="zh-CN" altLang="en-US" sz="1000">
                        <a:solidFill>
                          <a:schemeClr val="tx1"/>
                        </a:solidFill>
                      </a:endParaRPr>
                    </a:p>
                  </a:txBody>
                  <a:tcPr anchor="ctr" anchorCtr="0"/>
                </a:tc>
                <a:tc>
                  <a:txBody>
                    <a:bodyPr/>
                    <a:p>
                      <a:pPr algn="ctr">
                        <a:buNone/>
                      </a:pPr>
                      <a:r>
                        <a:rPr lang="zh-CN" altLang="en-US" sz="1000">
                          <a:solidFill>
                            <a:schemeClr val="tx1"/>
                          </a:solidFill>
                        </a:rPr>
                        <a:t>三傻大闹宝莱坞</a:t>
                      </a:r>
                      <a:endParaRPr lang="zh-CN" altLang="en-US" sz="1000">
                        <a:solidFill>
                          <a:schemeClr val="tx1"/>
                        </a:solidFill>
                      </a:endParaRPr>
                    </a:p>
                  </a:txBody>
                  <a:tcPr anchor="ctr" anchorCtr="0"/>
                </a:tc>
              </a:tr>
              <a:tr h="381000">
                <a:tc>
                  <a:txBody>
                    <a:bodyPr/>
                    <a:p>
                      <a:pPr algn="ctr">
                        <a:buNone/>
                      </a:pPr>
                      <a:r>
                        <a:rPr lang="zh-CN" altLang="en-US" sz="1000">
                          <a:solidFill>
                            <a:schemeClr val="tx1"/>
                          </a:solidFill>
                        </a:rPr>
                        <a:t>小小农</a:t>
                      </a:r>
                      <a:endParaRPr lang="zh-CN" altLang="en-US" sz="1000">
                        <a:solidFill>
                          <a:schemeClr val="tx1"/>
                        </a:solidFill>
                      </a:endParaRPr>
                    </a:p>
                  </a:txBody>
                  <a:tcPr anchor="ctr" anchorCtr="0"/>
                </a:tc>
                <a:tc>
                  <a:txBody>
                    <a:bodyPr/>
                    <a:p>
                      <a:pPr algn="ctr">
                        <a:buNone/>
                      </a:pPr>
                      <a:r>
                        <a:rPr lang="zh-CN" altLang="en-US" sz="1000">
                          <a:solidFill>
                            <a:schemeClr val="tx1"/>
                          </a:solidFill>
                        </a:rPr>
                        <a:t>基于内容</a:t>
                      </a:r>
                      <a:endParaRPr lang="zh-CN" altLang="en-US" sz="1000">
                        <a:solidFill>
                          <a:schemeClr val="tx1"/>
                        </a:solidFill>
                      </a:endParaRPr>
                    </a:p>
                  </a:txBody>
                  <a:tcPr anchor="ctr" anchorCtr="0"/>
                </a:tc>
                <a:tc>
                  <a:txBody>
                    <a:bodyPr/>
                    <a:p>
                      <a:pPr algn="ctr">
                        <a:buNone/>
                      </a:pPr>
                      <a:r>
                        <a:rPr lang="zh-CN" altLang="en-US" sz="1000">
                          <a:solidFill>
                            <a:schemeClr val="tx1"/>
                          </a:solidFill>
                        </a:rPr>
                        <a:t>总理和我</a:t>
                      </a:r>
                      <a:endParaRPr lang="zh-CN" altLang="en-US" sz="1000">
                        <a:solidFill>
                          <a:schemeClr val="tx1"/>
                        </a:solidFill>
                      </a:endParaRPr>
                    </a:p>
                  </a:txBody>
                  <a:tcPr anchor="ctr" anchorCtr="0"/>
                </a:tc>
                <a:tc>
                  <a:txBody>
                    <a:bodyPr/>
                    <a:p>
                      <a:pPr algn="ctr">
                        <a:buNone/>
                      </a:pPr>
                      <a:r>
                        <a:rPr sz="1000">
                          <a:solidFill>
                            <a:schemeClr val="tx1"/>
                          </a:solidFill>
                        </a:rPr>
                        <a:t>张玉贞，为爱而生</a:t>
                      </a:r>
                      <a:endParaRPr sz="1000">
                        <a:solidFill>
                          <a:schemeClr val="tx1"/>
                        </a:solidFill>
                      </a:endParaRPr>
                    </a:p>
                  </a:txBody>
                  <a:tcPr anchor="ctr" anchorCtr="0"/>
                </a:tc>
                <a:tc>
                  <a:txBody>
                    <a:bodyPr/>
                    <a:p>
                      <a:pPr algn="ctr">
                        <a:buNone/>
                      </a:pPr>
                      <a:r>
                        <a:rPr sz="1000">
                          <a:solidFill>
                            <a:schemeClr val="tx1"/>
                          </a:solidFill>
                        </a:rPr>
                        <a:t>有梦就去闯</a:t>
                      </a:r>
                      <a:endParaRPr sz="1000">
                        <a:solidFill>
                          <a:schemeClr val="tx1"/>
                        </a:solidFill>
                      </a:endParaRPr>
                    </a:p>
                  </a:txBody>
                  <a:tcPr anchor="ctr" anchorCtr="0"/>
                </a:tc>
                <a:tc>
                  <a:txBody>
                    <a:bodyPr/>
                    <a:p>
                      <a:pPr algn="ctr">
                        <a:buNone/>
                      </a:pPr>
                      <a:r>
                        <a:rPr sz="1000">
                          <a:solidFill>
                            <a:schemeClr val="tx1"/>
                          </a:solidFill>
                        </a:rPr>
                        <a:t>大学之旅</a:t>
                      </a:r>
                      <a:endParaRPr sz="1000">
                        <a:solidFill>
                          <a:schemeClr val="tx1"/>
                        </a:solidFill>
                      </a:endParaRPr>
                    </a:p>
                  </a:txBody>
                  <a:tcPr anchor="ctr" anchorCtr="0"/>
                </a:tc>
                <a:tc>
                  <a:txBody>
                    <a:bodyPr/>
                    <a:p>
                      <a:pPr algn="ctr">
                        <a:buNone/>
                      </a:pPr>
                      <a:r>
                        <a:rPr lang="zh-CN" altLang="en-US" sz="1000">
                          <a:solidFill>
                            <a:schemeClr val="tx1"/>
                          </a:solidFill>
                        </a:rPr>
                        <a:t>狐妖小红娘</a:t>
                      </a:r>
                      <a:endParaRPr lang="zh-CN" altLang="en-US" sz="1000">
                        <a:solidFill>
                          <a:schemeClr val="tx1"/>
                        </a:solidFill>
                      </a:endParaRPr>
                    </a:p>
                  </a:txBody>
                  <a:tcPr anchor="ctr" anchorCtr="0"/>
                </a:tc>
                <a:tc>
                  <a:txBody>
                    <a:bodyPr/>
                    <a:p>
                      <a:pPr algn="ctr">
                        <a:buNone/>
                      </a:pPr>
                      <a:r>
                        <a:rPr sz="1000">
                          <a:solidFill>
                            <a:schemeClr val="tx1"/>
                          </a:solidFill>
                        </a:rPr>
                        <a:t>王的盛宴</a:t>
                      </a:r>
                      <a:endParaRPr sz="1000">
                        <a:solidFill>
                          <a:schemeClr val="tx1"/>
                        </a:solidFill>
                      </a:endParaRPr>
                    </a:p>
                  </a:txBody>
                  <a:tcPr anchor="ctr" anchorCtr="0"/>
                </a:tc>
                <a:tc>
                  <a:txBody>
                    <a:bodyPr/>
                    <a:p>
                      <a:pPr algn="ctr">
                        <a:buNone/>
                      </a:pPr>
                      <a:r>
                        <a:rPr lang="zh-CN" altLang="en-US" sz="1000">
                          <a:solidFill>
                            <a:schemeClr val="tx1"/>
                          </a:solidFill>
                        </a:rPr>
                        <a:t>云水谣</a:t>
                      </a:r>
                      <a:endParaRPr lang="zh-CN" altLang="en-US" sz="1000">
                        <a:solidFill>
                          <a:schemeClr val="tx1"/>
                        </a:solidFill>
                      </a:endParaRPr>
                    </a:p>
                  </a:txBody>
                  <a:tcPr anchor="ctr" anchorCtr="0"/>
                </a:tc>
                <a:tc>
                  <a:txBody>
                    <a:bodyPr/>
                    <a:p>
                      <a:pPr algn="ctr">
                        <a:buNone/>
                      </a:pPr>
                      <a:r>
                        <a:rPr lang="zh-CN" altLang="en-US" sz="1000">
                          <a:solidFill>
                            <a:schemeClr val="tx1"/>
                          </a:solidFill>
                        </a:rPr>
                        <a:t>盛夏光年</a:t>
                      </a:r>
                      <a:endParaRPr lang="zh-CN" altLang="en-US" sz="1000">
                        <a:solidFill>
                          <a:schemeClr val="tx1"/>
                        </a:solidFill>
                      </a:endParaRPr>
                    </a:p>
                  </a:txBody>
                  <a:tcPr anchor="ctr" anchorCtr="0"/>
                </a:tc>
                <a:tc>
                  <a:txBody>
                    <a:bodyPr/>
                    <a:p>
                      <a:pPr algn="ctr">
                        <a:buNone/>
                      </a:pPr>
                      <a:r>
                        <a:rPr lang="zh-CN" altLang="en-US" sz="1000">
                          <a:solidFill>
                            <a:schemeClr val="tx1"/>
                          </a:solidFill>
                        </a:rPr>
                        <a:t>老千2：神之手</a:t>
                      </a:r>
                      <a:endParaRPr lang="zh-CN" altLang="en-US" sz="1000">
                        <a:solidFill>
                          <a:schemeClr val="tx1"/>
                        </a:solidFill>
                      </a:endParaRPr>
                    </a:p>
                  </a:txBody>
                  <a:tcPr anchor="ctr" anchorCtr="0"/>
                </a:tc>
                <a:tc>
                  <a:txBody>
                    <a:bodyPr/>
                    <a:p>
                      <a:pPr algn="ctr">
                        <a:buNone/>
                      </a:pPr>
                      <a:r>
                        <a:rPr lang="zh-CN" altLang="en-US" sz="1000">
                          <a:solidFill>
                            <a:schemeClr val="tx1"/>
                          </a:solidFill>
                        </a:rPr>
                        <a:t>登陆之日</a:t>
                      </a:r>
                      <a:endParaRPr lang="zh-CN" altLang="en-US" sz="1000">
                        <a:solidFill>
                          <a:schemeClr val="tx1"/>
                        </a:solidFill>
                      </a:endParaRPr>
                    </a:p>
                  </a:txBody>
                  <a:tcPr anchor="ctr" anchorCtr="0"/>
                </a:tc>
              </a:tr>
              <a:tr h="381000">
                <a:tc>
                  <a:txBody>
                    <a:bodyPr/>
                    <a:p>
                      <a:pPr algn="ctr">
                        <a:buNone/>
                      </a:pPr>
                      <a:endParaRPr lang="zh-CN" altLang="en-US" sz="1000">
                        <a:solidFill>
                          <a:schemeClr val="tx1"/>
                        </a:solidFill>
                      </a:endParaRPr>
                    </a:p>
                  </a:txBody>
                  <a:tcPr anchor="ctr" anchorCtr="0"/>
                </a:tc>
                <a:tc>
                  <a:txBody>
                    <a:bodyPr/>
                    <a:p>
                      <a:pPr algn="ctr">
                        <a:buNone/>
                      </a:pPr>
                      <a:r>
                        <a:rPr lang="zh-CN" altLang="en-US" sz="1000">
                          <a:solidFill>
                            <a:schemeClr val="tx1"/>
                          </a:solidFill>
                        </a:rPr>
                        <a:t>协同过滤</a:t>
                      </a:r>
                      <a:endParaRPr lang="zh-CN" altLang="en-US" sz="1000">
                        <a:solidFill>
                          <a:schemeClr val="tx1"/>
                        </a:solidFill>
                      </a:endParaRPr>
                    </a:p>
                  </a:txBody>
                  <a:tcPr anchor="ctr" anchorCtr="0"/>
                </a:tc>
                <a:tc>
                  <a:txBody>
                    <a:bodyPr/>
                    <a:p>
                      <a:pPr algn="ctr">
                        <a:buNone/>
                      </a:pPr>
                      <a:r>
                        <a:rPr lang="zh-CN" altLang="en-US" sz="1000">
                          <a:solidFill>
                            <a:schemeClr val="tx1"/>
                          </a:solidFill>
                        </a:rPr>
                        <a:t>无间道3：终极无间</a:t>
                      </a:r>
                      <a:endParaRPr lang="zh-CN" altLang="en-US" sz="1000">
                        <a:solidFill>
                          <a:schemeClr val="tx1"/>
                        </a:solidFill>
                      </a:endParaRPr>
                    </a:p>
                  </a:txBody>
                  <a:tcPr anchor="ctr" anchorCtr="0"/>
                </a:tc>
                <a:tc>
                  <a:txBody>
                    <a:bodyPr/>
                    <a:p>
                      <a:pPr algn="ctr">
                        <a:buNone/>
                      </a:pPr>
                      <a:r>
                        <a:rPr lang="zh-CN" altLang="en-US" sz="1000">
                          <a:solidFill>
                            <a:schemeClr val="tx1"/>
                          </a:solidFill>
                        </a:rPr>
                        <a:t>古惑仔情义篇之洪兴十三妹</a:t>
                      </a:r>
                      <a:endParaRPr lang="zh-CN" altLang="en-US" sz="1000">
                        <a:solidFill>
                          <a:schemeClr val="tx1"/>
                        </a:solidFill>
                      </a:endParaRPr>
                    </a:p>
                  </a:txBody>
                  <a:tcPr anchor="ctr" anchorCtr="0"/>
                </a:tc>
                <a:tc>
                  <a:txBody>
                    <a:bodyPr/>
                    <a:p>
                      <a:pPr algn="ctr">
                        <a:buNone/>
                      </a:pPr>
                      <a:r>
                        <a:rPr lang="zh-CN" altLang="en-US" sz="1000">
                          <a:solidFill>
                            <a:schemeClr val="tx1"/>
                          </a:solidFill>
                        </a:rPr>
                        <a:t>都挺好</a:t>
                      </a:r>
                      <a:endParaRPr lang="zh-CN" altLang="en-US" sz="1000">
                        <a:solidFill>
                          <a:schemeClr val="tx1"/>
                        </a:solidFill>
                      </a:endParaRPr>
                    </a:p>
                  </a:txBody>
                  <a:tcPr anchor="ctr" anchorCtr="0"/>
                </a:tc>
                <a:tc>
                  <a:txBody>
                    <a:bodyPr/>
                    <a:p>
                      <a:pPr algn="ctr">
                        <a:buNone/>
                      </a:pPr>
                      <a:r>
                        <a:rPr lang="zh-CN" altLang="en-US" sz="1000">
                          <a:solidFill>
                            <a:schemeClr val="tx1"/>
                          </a:solidFill>
                        </a:rPr>
                        <a:t>流浪地球</a:t>
                      </a:r>
                      <a:endParaRPr lang="zh-CN" altLang="en-US" sz="1000">
                        <a:solidFill>
                          <a:schemeClr val="tx1"/>
                        </a:solidFill>
                      </a:endParaRPr>
                    </a:p>
                  </a:txBody>
                  <a:tcPr anchor="ctr" anchorCtr="0"/>
                </a:tc>
                <a:tc>
                  <a:txBody>
                    <a:bodyPr/>
                    <a:p>
                      <a:pPr algn="ctr">
                        <a:buNone/>
                      </a:pPr>
                      <a:r>
                        <a:rPr lang="zh-CN" altLang="en-US" sz="1000">
                          <a:solidFill>
                            <a:schemeClr val="tx1"/>
                          </a:solidFill>
                        </a:rPr>
                        <a:t>林中小屋</a:t>
                      </a:r>
                      <a:endParaRPr lang="zh-CN" altLang="en-US" sz="1000">
                        <a:solidFill>
                          <a:schemeClr val="tx1"/>
                        </a:solidFill>
                      </a:endParaRPr>
                    </a:p>
                  </a:txBody>
                  <a:tcPr anchor="ctr" anchorCtr="0"/>
                </a:tc>
                <a:tc>
                  <a:txBody>
                    <a:bodyPr/>
                    <a:p>
                      <a:pPr algn="ctr">
                        <a:buNone/>
                      </a:pPr>
                      <a:r>
                        <a:rPr lang="zh-CN" altLang="en-US" sz="1000">
                          <a:solidFill>
                            <a:schemeClr val="tx1"/>
                          </a:solidFill>
                        </a:rPr>
                        <a:t>地道战</a:t>
                      </a:r>
                      <a:endParaRPr lang="zh-CN" altLang="en-US" sz="1000">
                        <a:solidFill>
                          <a:schemeClr val="tx1"/>
                        </a:solidFill>
                      </a:endParaRPr>
                    </a:p>
                  </a:txBody>
                  <a:tcPr anchor="ctr" anchorCtr="0"/>
                </a:tc>
                <a:tc>
                  <a:txBody>
                    <a:bodyPr/>
                    <a:p>
                      <a:pPr algn="ctr">
                        <a:buNone/>
                      </a:pPr>
                      <a:r>
                        <a:rPr lang="zh-CN" altLang="en-US" sz="1000">
                          <a:solidFill>
                            <a:schemeClr val="tx1"/>
                          </a:solidFill>
                        </a:rPr>
                        <a:t>大话西游之月光宝盒</a:t>
                      </a:r>
                      <a:endParaRPr lang="zh-CN" altLang="en-US" sz="1000">
                        <a:solidFill>
                          <a:schemeClr val="tx1"/>
                        </a:solidFill>
                      </a:endParaRPr>
                    </a:p>
                  </a:txBody>
                  <a:tcPr anchor="ctr" anchorCtr="0"/>
                </a:tc>
                <a:tc>
                  <a:txBody>
                    <a:bodyPr/>
                    <a:p>
                      <a:pPr algn="ctr">
                        <a:buNone/>
                      </a:pPr>
                      <a:r>
                        <a:rPr lang="zh-CN" altLang="en-US" sz="1000">
                          <a:solidFill>
                            <a:schemeClr val="tx1"/>
                          </a:solidFill>
                        </a:rPr>
                        <a:t>影</a:t>
                      </a:r>
                      <a:endParaRPr lang="zh-CN" altLang="en-US" sz="1000">
                        <a:solidFill>
                          <a:schemeClr val="tx1"/>
                        </a:solidFill>
                      </a:endParaRPr>
                    </a:p>
                  </a:txBody>
                  <a:tcPr anchor="ctr" anchorCtr="0"/>
                </a:tc>
                <a:tc>
                  <a:txBody>
                    <a:bodyPr/>
                    <a:p>
                      <a:pPr algn="ctr">
                        <a:buNone/>
                      </a:pPr>
                      <a:r>
                        <a:rPr lang="zh-CN" altLang="en-US" sz="1000">
                          <a:solidFill>
                            <a:schemeClr val="tx1"/>
                          </a:solidFill>
                        </a:rPr>
                        <a:t>明月几时有</a:t>
                      </a:r>
                      <a:endParaRPr lang="zh-CN" altLang="en-US" sz="1000">
                        <a:solidFill>
                          <a:schemeClr val="tx1"/>
                        </a:solidFill>
                      </a:endParaRPr>
                    </a:p>
                  </a:txBody>
                  <a:tcPr anchor="ctr" anchorCtr="0"/>
                </a:tc>
                <a:tc>
                  <a:txBody>
                    <a:bodyPr/>
                    <a:p>
                      <a:pPr algn="ctr">
                        <a:buNone/>
                      </a:pPr>
                      <a:r>
                        <a:rPr lang="zh-CN" altLang="en-US" sz="1000">
                          <a:solidFill>
                            <a:schemeClr val="tx1"/>
                          </a:solidFill>
                        </a:rPr>
                        <a:t>狂暴凶狮</a:t>
                      </a:r>
                      <a:endParaRPr lang="zh-CN" altLang="en-US" sz="1000">
                        <a:solidFill>
                          <a:schemeClr val="tx1"/>
                        </a:solidFill>
                      </a:endParaRPr>
                    </a:p>
                  </a:txBody>
                  <a:tcPr anchor="ctr" anchorCtr="0"/>
                </a:tc>
              </a:tr>
              <a:tr h="381000">
                <a:tc>
                  <a:txBody>
                    <a:bodyPr/>
                    <a:p>
                      <a:pPr algn="ctr">
                        <a:buNone/>
                      </a:pPr>
                      <a:endParaRPr lang="zh-CN" altLang="en-US" sz="1000">
                        <a:solidFill>
                          <a:schemeClr val="tx1"/>
                        </a:solidFill>
                      </a:endParaRPr>
                    </a:p>
                  </a:txBody>
                  <a:tcPr anchor="ctr" anchorCtr="0"/>
                </a:tc>
                <a:tc>
                  <a:txBody>
                    <a:bodyPr/>
                    <a:p>
                      <a:pPr algn="ctr">
                        <a:buNone/>
                      </a:pPr>
                      <a:r>
                        <a:rPr lang="zh-CN" altLang="en-US" sz="1000">
                          <a:solidFill>
                            <a:schemeClr val="tx1"/>
                          </a:solidFill>
                        </a:rPr>
                        <a:t>混合策略</a:t>
                      </a:r>
                      <a:endParaRPr lang="zh-CN" altLang="en-US" sz="1000">
                        <a:solidFill>
                          <a:schemeClr val="tx1"/>
                        </a:solidFill>
                      </a:endParaRPr>
                    </a:p>
                  </a:txBody>
                  <a:tcPr anchor="ctr" anchorCtr="0"/>
                </a:tc>
                <a:tc>
                  <a:txBody>
                    <a:bodyPr/>
                    <a:p>
                      <a:pPr algn="ctr">
                        <a:buNone/>
                      </a:pPr>
                      <a:r>
                        <a:rPr lang="zh-CN" altLang="en-US" sz="1000">
                          <a:solidFill>
                            <a:schemeClr val="tx1"/>
                          </a:solidFill>
                        </a:rPr>
                        <a:t>总理和我</a:t>
                      </a:r>
                      <a:endParaRPr lang="zh-CN" altLang="en-US" sz="1000">
                        <a:solidFill>
                          <a:schemeClr val="tx1"/>
                        </a:solidFill>
                      </a:endParaRPr>
                    </a:p>
                  </a:txBody>
                  <a:tcPr anchor="ctr" anchorCtr="0"/>
                </a:tc>
                <a:tc>
                  <a:txBody>
                    <a:bodyPr/>
                    <a:p>
                      <a:pPr algn="ctr">
                        <a:buNone/>
                      </a:pPr>
                      <a:r>
                        <a:rPr sz="1000">
                          <a:solidFill>
                            <a:schemeClr val="tx1"/>
                          </a:solidFill>
                          <a:sym typeface="+mn-ea"/>
                        </a:rPr>
                        <a:t>有梦就去闯</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狐妖小红娘</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云水谣</a:t>
                      </a:r>
                      <a:endParaRPr lang="zh-CN" altLang="en-US" sz="1000">
                        <a:solidFill>
                          <a:schemeClr val="tx1"/>
                        </a:solidFill>
                      </a:endParaRPr>
                    </a:p>
                  </a:txBody>
                  <a:tcPr anchor="ctr" anchorCtr="0"/>
                </a:tc>
                <a:tc>
                  <a:txBody>
                    <a:bodyPr/>
                    <a:p>
                      <a:pPr algn="ctr">
                        <a:buNone/>
                      </a:pPr>
                      <a:r>
                        <a:rPr lang="zh-CN" altLang="en-US" sz="1000">
                          <a:solidFill>
                            <a:schemeClr val="tx1"/>
                          </a:solidFill>
                          <a:sym typeface="+mn-ea"/>
                        </a:rPr>
                        <a:t>老千2：神之手</a:t>
                      </a:r>
                      <a:endParaRPr lang="zh-CN" altLang="en-US" sz="1000">
                        <a:solidFill>
                          <a:schemeClr val="tx1"/>
                        </a:solidFill>
                      </a:endParaRPr>
                    </a:p>
                  </a:txBody>
                  <a:tcPr anchor="ctr" anchorCtr="0"/>
                </a:tc>
                <a:tc>
                  <a:txBody>
                    <a:bodyPr/>
                    <a:p>
                      <a:pPr algn="ctr">
                        <a:buNone/>
                      </a:pPr>
                      <a:r>
                        <a:rPr lang="zh-CN" altLang="en-US" sz="1000">
                          <a:solidFill>
                            <a:schemeClr val="tx1"/>
                          </a:solidFill>
                        </a:rPr>
                        <a:t>无间道3：终极无间</a:t>
                      </a:r>
                      <a:endParaRPr lang="zh-CN" altLang="en-US" sz="1000">
                        <a:solidFill>
                          <a:schemeClr val="tx1"/>
                        </a:solidFill>
                      </a:endParaRPr>
                    </a:p>
                  </a:txBody>
                  <a:tcPr anchor="ctr" anchorCtr="0"/>
                </a:tc>
                <a:tc>
                  <a:txBody>
                    <a:bodyPr/>
                    <a:p>
                      <a:pPr algn="ctr">
                        <a:buNone/>
                      </a:pPr>
                      <a:r>
                        <a:rPr lang="zh-CN" altLang="en-US" sz="1000">
                          <a:solidFill>
                            <a:schemeClr val="tx1"/>
                          </a:solidFill>
                        </a:rPr>
                        <a:t>古惑仔情义篇之洪兴十三妹</a:t>
                      </a:r>
                      <a:endParaRPr lang="zh-CN" altLang="en-US" sz="1000">
                        <a:solidFill>
                          <a:schemeClr val="tx1"/>
                        </a:solidFill>
                      </a:endParaRPr>
                    </a:p>
                  </a:txBody>
                  <a:tcPr anchor="ctr" anchorCtr="0"/>
                </a:tc>
                <a:tc>
                  <a:txBody>
                    <a:bodyPr/>
                    <a:p>
                      <a:pPr algn="ctr">
                        <a:buNone/>
                      </a:pPr>
                      <a:r>
                        <a:rPr lang="zh-CN" altLang="en-US" sz="1000">
                          <a:solidFill>
                            <a:schemeClr val="tx1"/>
                          </a:solidFill>
                        </a:rPr>
                        <a:t>都挺好</a:t>
                      </a:r>
                      <a:endParaRPr lang="zh-CN" altLang="en-US" sz="1000">
                        <a:solidFill>
                          <a:schemeClr val="tx1"/>
                        </a:solidFill>
                      </a:endParaRPr>
                    </a:p>
                  </a:txBody>
                  <a:tcPr anchor="ctr" anchorCtr="0"/>
                </a:tc>
                <a:tc>
                  <a:txBody>
                    <a:bodyPr/>
                    <a:p>
                      <a:pPr algn="ctr">
                        <a:buNone/>
                      </a:pPr>
                      <a:r>
                        <a:rPr lang="zh-CN" altLang="en-US" sz="1000">
                          <a:solidFill>
                            <a:schemeClr val="tx1"/>
                          </a:solidFill>
                        </a:rPr>
                        <a:t>流浪地球</a:t>
                      </a:r>
                      <a:endParaRPr lang="zh-CN" altLang="en-US" sz="1000">
                        <a:solidFill>
                          <a:schemeClr val="tx1"/>
                        </a:solidFill>
                      </a:endParaRPr>
                    </a:p>
                  </a:txBody>
                  <a:tcPr anchor="ctr" anchorCtr="0"/>
                </a:tc>
                <a:tc>
                  <a:txBody>
                    <a:bodyPr/>
                    <a:p>
                      <a:pPr algn="ctr">
                        <a:buNone/>
                      </a:pPr>
                      <a:r>
                        <a:rPr lang="zh-CN" altLang="en-US" sz="1000">
                          <a:solidFill>
                            <a:schemeClr val="tx1"/>
                          </a:solidFill>
                        </a:rPr>
                        <a:t>林中小屋</a:t>
                      </a:r>
                      <a:endParaRPr lang="zh-CN" altLang="en-US" sz="1000">
                        <a:solidFill>
                          <a:schemeClr val="tx1"/>
                        </a:solidFill>
                      </a:endParaRPr>
                    </a:p>
                  </a:txBody>
                  <a:tcPr anchor="ctr" anchorCtr="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总结和不足</a:t>
            </a:r>
            <a:endParaRPr lang="zh-CN" altLang="en-US" sz="4000"/>
          </a:p>
        </p:txBody>
      </p:sp>
      <p:sp>
        <p:nvSpPr>
          <p:cNvPr id="22" name="文本框 21"/>
          <p:cNvSpPr txBox="1"/>
          <p:nvPr/>
        </p:nvSpPr>
        <p:spPr>
          <a:xfrm>
            <a:off x="2397125" y="1537970"/>
            <a:ext cx="7398385" cy="4831080"/>
          </a:xfrm>
          <a:prstGeom prst="rect">
            <a:avLst/>
          </a:prstGeom>
          <a:noFill/>
          <a:ln w="38100">
            <a:solidFill>
              <a:srgbClr val="C00000"/>
            </a:solidFill>
          </a:ln>
        </p:spPr>
        <p:txBody>
          <a:bodyPr wrap="square" rtlCol="0" anchor="t">
            <a:spAutoFit/>
          </a:bodyPr>
          <a:p>
            <a:pPr indent="0" fontAlgn="auto">
              <a:lnSpc>
                <a:spcPct val="200000"/>
              </a:lnSpc>
            </a:pPr>
            <a:r>
              <a:rPr lang="zh-CN" altLang="en-US" sz="1400"/>
              <a:t>模型尤其是用户模型训练不好的原因：</a:t>
            </a:r>
            <a:endParaRPr lang="zh-CN" altLang="en-US" sz="1400"/>
          </a:p>
          <a:p>
            <a:pPr marL="342900" indent="0" fontAlgn="auto">
              <a:lnSpc>
                <a:spcPct val="200000"/>
              </a:lnSpc>
              <a:buFont typeface="Wingdings" panose="05000000000000000000" charset="0"/>
              <a:buChar char=""/>
            </a:pPr>
            <a:r>
              <a:rPr lang="zh-CN" altLang="en-US" sz="1400"/>
              <a:t>数据不足：单独的电影数据还算可以，但是用户数据太少，由于爬虫效率低，每个用户得到的评价电影数目有限并且分布不均匀，少的只有几个，多的也不过三四百个，而每个用户的特征嵌入更新只和自己的评价电影有关，因此得不到有效更新，效果差。</a:t>
            </a:r>
            <a:endParaRPr lang="zh-CN" altLang="en-US" sz="1400"/>
          </a:p>
          <a:p>
            <a:pPr marL="342900" indent="0" fontAlgn="auto">
              <a:lnSpc>
                <a:spcPct val="200000"/>
              </a:lnSpc>
              <a:buFont typeface="Wingdings" panose="05000000000000000000" charset="0"/>
              <a:buChar char=""/>
            </a:pPr>
            <a:r>
              <a:rPr lang="zh-CN" altLang="en-US" sz="1400"/>
              <a:t>特征抽取不足：电影特征抽取过少，应该将导演，演员以及所有的类型标签都包括在内；用户特征抽取不合理，由于数据不足，单单按照各个类型的电影个数和平均分组成用户特征不能有效挖掘用户信息。</a:t>
            </a:r>
            <a:endParaRPr lang="zh-CN" altLang="en-US" sz="1400"/>
          </a:p>
          <a:p>
            <a:pPr marL="342900" indent="0" fontAlgn="auto">
              <a:lnSpc>
                <a:spcPct val="200000"/>
              </a:lnSpc>
              <a:buFont typeface="Wingdings" panose="05000000000000000000" charset="0"/>
              <a:buChar char=""/>
            </a:pPr>
            <a:r>
              <a:rPr lang="zh-CN" altLang="en-US" sz="1400"/>
              <a:t>模型不足：首次使用神经网络建立回归模型，没有参考有效的论文，模型的参数和损失函数的构造等有待改善。</a:t>
            </a:r>
            <a:endParaRPr lang="zh-CN" altLang="en-US" sz="1400"/>
          </a:p>
          <a:p>
            <a:pPr marL="342900" indent="0" fontAlgn="auto">
              <a:lnSpc>
                <a:spcPct val="200000"/>
              </a:lnSpc>
              <a:buFont typeface="Wingdings" panose="05000000000000000000" charset="0"/>
              <a:buChar char=""/>
            </a:pPr>
            <a:r>
              <a:rPr lang="zh-CN" altLang="en-US" sz="1400"/>
              <a:t>策略不足：可以混合基于内容和协同过滤两种策略，产生尽可能多的候选者，然后输入到较为精确的回归模型，输出该用户对候选者的评分，选出最高的几个。</a:t>
            </a:r>
            <a:endParaRPr lang="zh-CN"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771640" y="2766060"/>
            <a:ext cx="3970655" cy="1325880"/>
          </a:xfrm>
        </p:spPr>
        <p:txBody>
          <a:bodyPr/>
          <a:p>
            <a:r>
              <a:rPr lang="zh-CN" altLang="en-US" sz="4000"/>
              <a:t>谢谢！</a:t>
            </a:r>
            <a:endParaRPr lang="zh-CN" altLang="en-US" sz="4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项目背景</a:t>
            </a:r>
            <a:endParaRPr lang="zh-CN" altLang="en-US" sz="4000"/>
          </a:p>
        </p:txBody>
      </p:sp>
      <p:sp>
        <p:nvSpPr>
          <p:cNvPr id="3" name="内容占位符 2"/>
          <p:cNvSpPr>
            <a:spLocks noGrp="1"/>
          </p:cNvSpPr>
          <p:nvPr>
            <p:ph idx="1"/>
          </p:nvPr>
        </p:nvSpPr>
        <p:spPr>
          <a:xfrm>
            <a:off x="779780" y="1543685"/>
            <a:ext cx="10418445" cy="706755"/>
          </a:xfrm>
        </p:spPr>
        <p:txBody>
          <a:bodyPr>
            <a:normAutofit fontScale="80000"/>
          </a:bodyPr>
          <a:p>
            <a:pPr marL="0" indent="0" fontAlgn="auto">
              <a:lnSpc>
                <a:spcPct val="100000"/>
              </a:lnSpc>
              <a:buNone/>
            </a:pPr>
            <a:r>
              <a:rPr lang="zh-CN" altLang="en-US"/>
              <a:t>推荐系统就是根据用户的喜好和行为信息将用户有可能感兴趣的条目推荐给用户。</a:t>
            </a:r>
            <a:endParaRPr lang="zh-CN" altLang="en-US"/>
          </a:p>
        </p:txBody>
      </p:sp>
      <p:sp>
        <p:nvSpPr>
          <p:cNvPr id="4" name="文本框 3"/>
          <p:cNvSpPr txBox="1"/>
          <p:nvPr/>
        </p:nvSpPr>
        <p:spPr>
          <a:xfrm>
            <a:off x="1062990" y="6409690"/>
            <a:ext cx="7313295" cy="368300"/>
          </a:xfrm>
          <a:prstGeom prst="rect">
            <a:avLst/>
          </a:prstGeom>
          <a:noFill/>
        </p:spPr>
        <p:txBody>
          <a:bodyPr wrap="square" rtlCol="0" anchor="t">
            <a:spAutoFit/>
          </a:bodyPr>
          <a:p>
            <a:r>
              <a:rPr lang="zh-CN" altLang="en-US"/>
              <a:t>https://www.jianshu.com/p/b9ba5c84000b</a:t>
            </a:r>
            <a:endParaRPr lang="zh-CN" altLang="en-US"/>
          </a:p>
        </p:txBody>
      </p:sp>
      <p:sp>
        <p:nvSpPr>
          <p:cNvPr id="5" name="矩形 4"/>
          <p:cNvSpPr/>
          <p:nvPr/>
        </p:nvSpPr>
        <p:spPr>
          <a:xfrm>
            <a:off x="2208530" y="2623185"/>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基于内容</a:t>
            </a:r>
            <a:endParaRPr lang="zh-CN" altLang="en-US"/>
          </a:p>
        </p:txBody>
      </p:sp>
      <p:sp>
        <p:nvSpPr>
          <p:cNvPr id="7" name="矩形 6"/>
          <p:cNvSpPr/>
          <p:nvPr/>
        </p:nvSpPr>
        <p:spPr>
          <a:xfrm>
            <a:off x="8016875" y="2478405"/>
            <a:ext cx="1156970" cy="33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协同过滤</a:t>
            </a:r>
            <a:endParaRPr lang="zh-CN" altLang="en-US"/>
          </a:p>
        </p:txBody>
      </p:sp>
      <p:pic>
        <p:nvPicPr>
          <p:cNvPr id="16" name="图片 15"/>
          <p:cNvPicPr>
            <a:picLocks noChangeAspect="1"/>
          </p:cNvPicPr>
          <p:nvPr/>
        </p:nvPicPr>
        <p:blipFill>
          <a:blip r:embed="rId1"/>
          <a:stretch>
            <a:fillRect/>
          </a:stretch>
        </p:blipFill>
        <p:spPr>
          <a:xfrm>
            <a:off x="1062990" y="3375025"/>
            <a:ext cx="3428365" cy="2286000"/>
          </a:xfrm>
          <a:prstGeom prst="rect">
            <a:avLst/>
          </a:prstGeom>
        </p:spPr>
      </p:pic>
      <p:pic>
        <p:nvPicPr>
          <p:cNvPr id="17" name="图片 16"/>
          <p:cNvPicPr>
            <a:picLocks noChangeAspect="1"/>
          </p:cNvPicPr>
          <p:nvPr/>
        </p:nvPicPr>
        <p:blipFill>
          <a:blip r:embed="rId2"/>
          <a:stretch>
            <a:fillRect/>
          </a:stretch>
        </p:blipFill>
        <p:spPr>
          <a:xfrm>
            <a:off x="5859780" y="2999105"/>
            <a:ext cx="5017770" cy="3141345"/>
          </a:xfrm>
          <a:prstGeom prst="rect">
            <a:avLst/>
          </a:prstGeom>
        </p:spPr>
      </p:pic>
      <p:sp>
        <p:nvSpPr>
          <p:cNvPr id="19" name="矩形 18"/>
          <p:cNvSpPr/>
          <p:nvPr/>
        </p:nvSpPr>
        <p:spPr>
          <a:xfrm>
            <a:off x="1360805" y="3603625"/>
            <a:ext cx="1069340" cy="33020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5859780" y="2914015"/>
            <a:ext cx="1894840" cy="33020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总体思路</a:t>
            </a:r>
            <a:endParaRPr lang="zh-CN" altLang="en-US" sz="4000"/>
          </a:p>
        </p:txBody>
      </p:sp>
      <p:sp>
        <p:nvSpPr>
          <p:cNvPr id="5" name="矩形 4"/>
          <p:cNvSpPr/>
          <p:nvPr/>
        </p:nvSpPr>
        <p:spPr>
          <a:xfrm>
            <a:off x="1703070" y="2613025"/>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基于内容</a:t>
            </a:r>
            <a:endParaRPr lang="zh-CN" altLang="en-US"/>
          </a:p>
        </p:txBody>
      </p:sp>
      <p:sp>
        <p:nvSpPr>
          <p:cNvPr id="7" name="矩形 6"/>
          <p:cNvSpPr/>
          <p:nvPr/>
        </p:nvSpPr>
        <p:spPr>
          <a:xfrm>
            <a:off x="8735695" y="2643505"/>
            <a:ext cx="1156970" cy="33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协同过滤</a:t>
            </a:r>
            <a:endParaRPr lang="zh-CN" altLang="en-US"/>
          </a:p>
        </p:txBody>
      </p:sp>
      <p:sp>
        <p:nvSpPr>
          <p:cNvPr id="14" name="流程图: 直接访问存储器 5"/>
          <p:cNvSpPr/>
          <p:nvPr/>
        </p:nvSpPr>
        <p:spPr>
          <a:xfrm>
            <a:off x="6196013" y="2662555"/>
            <a:ext cx="1189990" cy="532130"/>
          </a:xfrm>
          <a:prstGeom prst="flowChartMagneticDrum">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用户电影模型</a:t>
            </a:r>
            <a:endParaRPr lang="en-US" altLang="zh-CN" sz="1050" kern="100">
              <a:latin typeface="Calibri"/>
              <a:ea typeface="宋体" panose="02010600030101010101" pitchFamily="2" charset="-122"/>
              <a:cs typeface="Times New Roman"/>
              <a:sym typeface="Times New Roman"/>
            </a:endParaRPr>
          </a:p>
        </p:txBody>
      </p:sp>
      <p:sp>
        <p:nvSpPr>
          <p:cNvPr id="24" name="圆角矩形 6"/>
          <p:cNvSpPr/>
          <p:nvPr/>
        </p:nvSpPr>
        <p:spPr>
          <a:xfrm>
            <a:off x="6989763" y="3441065"/>
            <a:ext cx="889000" cy="34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用户特征</a:t>
            </a:r>
            <a:endParaRPr lang="en-US" altLang="zh-CN" sz="1050" kern="100">
              <a:latin typeface="Calibri"/>
              <a:ea typeface="宋体" panose="02010600030101010101" pitchFamily="2" charset="-122"/>
              <a:cs typeface="Times New Roman"/>
              <a:sym typeface="Times New Roman"/>
            </a:endParaRPr>
          </a:p>
        </p:txBody>
      </p:sp>
      <p:sp>
        <p:nvSpPr>
          <p:cNvPr id="26" name="圆角矩形 7"/>
          <p:cNvSpPr/>
          <p:nvPr/>
        </p:nvSpPr>
        <p:spPr>
          <a:xfrm>
            <a:off x="5857558" y="3450590"/>
            <a:ext cx="889000" cy="34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用户评分</a:t>
            </a:r>
            <a:endParaRPr lang="en-US" altLang="zh-CN" sz="1050" kern="100">
              <a:latin typeface="Calibri"/>
              <a:ea typeface="宋体" panose="02010600030101010101" pitchFamily="2" charset="-122"/>
              <a:cs typeface="Times New Roman"/>
              <a:sym typeface="Times New Roman"/>
            </a:endParaRPr>
          </a:p>
        </p:txBody>
      </p:sp>
      <p:sp>
        <p:nvSpPr>
          <p:cNvPr id="27" name="流程图: 过程 9"/>
          <p:cNvSpPr/>
          <p:nvPr/>
        </p:nvSpPr>
        <p:spPr>
          <a:xfrm>
            <a:off x="5234623" y="4194175"/>
            <a:ext cx="1309370" cy="515620"/>
          </a:xfrm>
          <a:prstGeom prst="flowChartProcess">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推荐算法</a:t>
            </a:r>
            <a:endParaRPr lang="en-US" altLang="zh-CN" sz="1050" kern="100">
              <a:latin typeface="Calibri"/>
              <a:ea typeface="宋体" panose="02010600030101010101" pitchFamily="2" charset="-122"/>
              <a:cs typeface="Times New Roman"/>
              <a:sym typeface="Times New Roman"/>
            </a:endParaRPr>
          </a:p>
        </p:txBody>
      </p:sp>
      <p:sp>
        <p:nvSpPr>
          <p:cNvPr id="28" name="椭圆 10"/>
          <p:cNvSpPr/>
          <p:nvPr/>
        </p:nvSpPr>
        <p:spPr>
          <a:xfrm>
            <a:off x="5566093" y="4949825"/>
            <a:ext cx="642620" cy="64262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推荐</a:t>
            </a:r>
            <a:endParaRPr lang="en-US" altLang="zh-CN" sz="1050" kern="100">
              <a:latin typeface="Calibri"/>
              <a:ea typeface="宋体" panose="02010600030101010101" pitchFamily="2" charset="-122"/>
              <a:cs typeface="Times New Roman"/>
              <a:sym typeface="Times New Roman"/>
            </a:endParaRPr>
          </a:p>
        </p:txBody>
      </p:sp>
      <p:cxnSp>
        <p:nvCxnSpPr>
          <p:cNvPr id="29" name="直接箭头连接符 15"/>
          <p:cNvCxnSpPr>
            <a:endCxn id="14" idx="0"/>
          </p:cNvCxnSpPr>
          <p:nvPr/>
        </p:nvCxnSpPr>
        <p:spPr>
          <a:xfrm>
            <a:off x="6790373" y="2455545"/>
            <a:ext cx="635" cy="2070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0" name="直接箭头连接符 16"/>
          <p:cNvCxnSpPr>
            <a:endCxn id="14" idx="1"/>
          </p:cNvCxnSpPr>
          <p:nvPr/>
        </p:nvCxnSpPr>
        <p:spPr>
          <a:xfrm flipV="1">
            <a:off x="5308918" y="2928620"/>
            <a:ext cx="887095" cy="6737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 name="直接箭头连接符 17"/>
          <p:cNvCxnSpPr>
            <a:stCxn id="14" idx="2"/>
            <a:endCxn id="26" idx="0"/>
          </p:cNvCxnSpPr>
          <p:nvPr/>
        </p:nvCxnSpPr>
        <p:spPr>
          <a:xfrm flipH="1">
            <a:off x="6302058" y="3194685"/>
            <a:ext cx="488950" cy="2559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2" name="直接箭头连接符 18"/>
          <p:cNvCxnSpPr>
            <a:stCxn id="14" idx="2"/>
            <a:endCxn id="24" idx="0"/>
          </p:cNvCxnSpPr>
          <p:nvPr/>
        </p:nvCxnSpPr>
        <p:spPr>
          <a:xfrm>
            <a:off x="6791008" y="3194685"/>
            <a:ext cx="643255" cy="2463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3" name="直接箭头连接符 19"/>
          <p:cNvCxnSpPr>
            <a:endCxn id="27" idx="0"/>
          </p:cNvCxnSpPr>
          <p:nvPr/>
        </p:nvCxnSpPr>
        <p:spPr>
          <a:xfrm>
            <a:off x="4864418" y="3776980"/>
            <a:ext cx="1024890" cy="41719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20"/>
          <p:cNvCxnSpPr>
            <a:stCxn id="26" idx="2"/>
            <a:endCxn id="27" idx="0"/>
          </p:cNvCxnSpPr>
          <p:nvPr/>
        </p:nvCxnSpPr>
        <p:spPr>
          <a:xfrm flipH="1">
            <a:off x="5889308" y="3799840"/>
            <a:ext cx="412750" cy="39433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5" name="直接箭头连接符 21"/>
          <p:cNvCxnSpPr>
            <a:stCxn id="24" idx="2"/>
          </p:cNvCxnSpPr>
          <p:nvPr/>
        </p:nvCxnSpPr>
        <p:spPr>
          <a:xfrm flipH="1">
            <a:off x="5893118" y="3790315"/>
            <a:ext cx="1541145" cy="39560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6" name="直接箭头连接符 22"/>
          <p:cNvCxnSpPr>
            <a:stCxn id="27" idx="2"/>
            <a:endCxn id="28" idx="0"/>
          </p:cNvCxnSpPr>
          <p:nvPr/>
        </p:nvCxnSpPr>
        <p:spPr>
          <a:xfrm flipH="1">
            <a:off x="5887403" y="4709795"/>
            <a:ext cx="1905" cy="24003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37" name="椭圆 48"/>
          <p:cNvSpPr/>
          <p:nvPr/>
        </p:nvSpPr>
        <p:spPr>
          <a:xfrm>
            <a:off x="5532438" y="1265555"/>
            <a:ext cx="642620" cy="642620"/>
          </a:xfrm>
          <a:prstGeom prst="ellipse">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网站</a:t>
            </a:r>
            <a:endParaRPr lang="en-US" altLang="zh-CN" sz="1050" kern="100">
              <a:latin typeface="Calibri"/>
              <a:ea typeface="宋体" panose="02010600030101010101" pitchFamily="2" charset="-122"/>
              <a:cs typeface="Times New Roman"/>
              <a:sym typeface="Times New Roman"/>
            </a:endParaRPr>
          </a:p>
        </p:txBody>
      </p:sp>
      <p:sp>
        <p:nvSpPr>
          <p:cNvPr id="39" name="圆角矩形 88"/>
          <p:cNvSpPr/>
          <p:nvPr/>
        </p:nvSpPr>
        <p:spPr>
          <a:xfrm>
            <a:off x="6345873" y="2114550"/>
            <a:ext cx="889000" cy="34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用户数据</a:t>
            </a:r>
            <a:endParaRPr lang="en-US" altLang="zh-CN" sz="1050" kern="100">
              <a:latin typeface="Calibri"/>
              <a:ea typeface="宋体" panose="02010600030101010101" pitchFamily="2" charset="-122"/>
              <a:cs typeface="Times New Roman"/>
              <a:sym typeface="Times New Roman"/>
            </a:endParaRPr>
          </a:p>
        </p:txBody>
      </p:sp>
      <p:sp>
        <p:nvSpPr>
          <p:cNvPr id="40" name="圆角矩形 78"/>
          <p:cNvSpPr/>
          <p:nvPr/>
        </p:nvSpPr>
        <p:spPr>
          <a:xfrm>
            <a:off x="4418013" y="2115820"/>
            <a:ext cx="889000" cy="34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电影数据</a:t>
            </a:r>
            <a:endParaRPr lang="en-US" altLang="zh-CN" sz="1050" kern="100">
              <a:latin typeface="Calibri"/>
              <a:ea typeface="宋体" panose="02010600030101010101" pitchFamily="2" charset="-122"/>
              <a:cs typeface="Times New Roman"/>
              <a:sym typeface="Times New Roman"/>
            </a:endParaRPr>
          </a:p>
        </p:txBody>
      </p:sp>
      <p:sp>
        <p:nvSpPr>
          <p:cNvPr id="41" name="流程图: 直接访问存储器 52"/>
          <p:cNvSpPr/>
          <p:nvPr/>
        </p:nvSpPr>
        <p:spPr>
          <a:xfrm>
            <a:off x="4313238" y="2662555"/>
            <a:ext cx="1094740" cy="532130"/>
          </a:xfrm>
          <a:prstGeom prst="flowChartMagneticDrum">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电影模型</a:t>
            </a:r>
            <a:endParaRPr lang="en-US" altLang="zh-CN" sz="1050" kern="100">
              <a:latin typeface="Calibri"/>
              <a:ea typeface="宋体" panose="02010600030101010101" pitchFamily="2" charset="-122"/>
              <a:cs typeface="Times New Roman"/>
              <a:sym typeface="Times New Roman"/>
            </a:endParaRPr>
          </a:p>
        </p:txBody>
      </p:sp>
      <p:sp>
        <p:nvSpPr>
          <p:cNvPr id="42" name="圆角矩形 23"/>
          <p:cNvSpPr/>
          <p:nvPr/>
        </p:nvSpPr>
        <p:spPr>
          <a:xfrm>
            <a:off x="4419918" y="3435985"/>
            <a:ext cx="889000" cy="34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050" kern="100">
                <a:latin typeface="Calibri"/>
                <a:ea typeface="宋体" panose="02010600030101010101" pitchFamily="2" charset="-122"/>
                <a:cs typeface="Times New Roman"/>
                <a:sym typeface="Times New Roman"/>
              </a:rPr>
              <a:t>电影特征</a:t>
            </a:r>
            <a:endParaRPr lang="en-US" altLang="zh-CN" sz="1050" kern="100">
              <a:latin typeface="Calibri"/>
              <a:ea typeface="宋体" panose="02010600030101010101" pitchFamily="2" charset="-122"/>
              <a:cs typeface="Times New Roman"/>
              <a:sym typeface="Times New Roman"/>
            </a:endParaRPr>
          </a:p>
        </p:txBody>
      </p:sp>
      <p:cxnSp>
        <p:nvCxnSpPr>
          <p:cNvPr id="43" name="直接箭头连接符 82"/>
          <p:cNvCxnSpPr>
            <a:stCxn id="37" idx="2"/>
            <a:endCxn id="40" idx="0"/>
          </p:cNvCxnSpPr>
          <p:nvPr/>
        </p:nvCxnSpPr>
        <p:spPr>
          <a:xfrm flipH="1">
            <a:off x="4862513" y="1586865"/>
            <a:ext cx="669925" cy="5289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4" name="直接箭头连接符 80"/>
          <p:cNvCxnSpPr>
            <a:stCxn id="37" idx="6"/>
            <a:endCxn id="39" idx="0"/>
          </p:cNvCxnSpPr>
          <p:nvPr/>
        </p:nvCxnSpPr>
        <p:spPr>
          <a:xfrm>
            <a:off x="6175058" y="1586865"/>
            <a:ext cx="615315" cy="5276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5" name="直接箭头连接符 38"/>
          <p:cNvCxnSpPr>
            <a:stCxn id="40" idx="2"/>
            <a:endCxn id="41" idx="0"/>
          </p:cNvCxnSpPr>
          <p:nvPr/>
        </p:nvCxnSpPr>
        <p:spPr>
          <a:xfrm flipH="1">
            <a:off x="4860608" y="2465070"/>
            <a:ext cx="1905" cy="1974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46" name="直接箭头连接符 25"/>
          <p:cNvCxnSpPr>
            <a:stCxn id="41" idx="2"/>
            <a:endCxn id="42" idx="0"/>
          </p:cNvCxnSpPr>
          <p:nvPr/>
        </p:nvCxnSpPr>
        <p:spPr>
          <a:xfrm>
            <a:off x="4860608" y="3194685"/>
            <a:ext cx="3810" cy="2413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47" name="左大括号 46"/>
          <p:cNvSpPr/>
          <p:nvPr/>
        </p:nvSpPr>
        <p:spPr>
          <a:xfrm>
            <a:off x="3665220" y="1960245"/>
            <a:ext cx="349885" cy="23336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9" name="右大括号 48"/>
          <p:cNvSpPr/>
          <p:nvPr/>
        </p:nvSpPr>
        <p:spPr>
          <a:xfrm>
            <a:off x="7962265" y="1736725"/>
            <a:ext cx="311150" cy="27222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数据爬取</a:t>
            </a:r>
            <a:endParaRPr lang="zh-CN" altLang="en-US" sz="4000"/>
          </a:p>
        </p:txBody>
      </p:sp>
      <p:sp>
        <p:nvSpPr>
          <p:cNvPr id="8" name="文本框 7"/>
          <p:cNvSpPr txBox="1"/>
          <p:nvPr/>
        </p:nvSpPr>
        <p:spPr>
          <a:xfrm>
            <a:off x="2157730" y="4683760"/>
            <a:ext cx="1810385" cy="368300"/>
          </a:xfrm>
          <a:prstGeom prst="rect">
            <a:avLst/>
          </a:prstGeom>
          <a:noFill/>
        </p:spPr>
        <p:txBody>
          <a:bodyPr wrap="square" rtlCol="0" anchor="t">
            <a:spAutoFit/>
          </a:bodyPr>
          <a:p>
            <a:r>
              <a:rPr lang="zh-CN" altLang="en-US"/>
              <a:t>BeautifulSoup</a:t>
            </a:r>
            <a:endParaRPr lang="zh-CN" altLang="en-US"/>
          </a:p>
        </p:txBody>
      </p:sp>
      <p:pic>
        <p:nvPicPr>
          <p:cNvPr id="9" name="图片 8"/>
          <p:cNvPicPr>
            <a:picLocks noChangeAspect="1"/>
          </p:cNvPicPr>
          <p:nvPr/>
        </p:nvPicPr>
        <p:blipFill>
          <a:blip r:embed="rId1"/>
          <a:stretch>
            <a:fillRect/>
          </a:stretch>
        </p:blipFill>
        <p:spPr>
          <a:xfrm>
            <a:off x="1871980" y="1691005"/>
            <a:ext cx="2381250" cy="2837815"/>
          </a:xfrm>
          <a:prstGeom prst="rect">
            <a:avLst/>
          </a:prstGeom>
        </p:spPr>
      </p:pic>
      <p:pic>
        <p:nvPicPr>
          <p:cNvPr id="10" name="图片 9"/>
          <p:cNvPicPr>
            <a:picLocks noChangeAspect="1"/>
          </p:cNvPicPr>
          <p:nvPr/>
        </p:nvPicPr>
        <p:blipFill>
          <a:blip r:embed="rId2"/>
          <a:stretch>
            <a:fillRect/>
          </a:stretch>
        </p:blipFill>
        <p:spPr>
          <a:xfrm>
            <a:off x="6605905" y="1793875"/>
            <a:ext cx="2051685" cy="2631440"/>
          </a:xfrm>
          <a:prstGeom prst="rect">
            <a:avLst/>
          </a:prstGeom>
        </p:spPr>
      </p:pic>
      <p:sp>
        <p:nvSpPr>
          <p:cNvPr id="11" name="文本框 10"/>
          <p:cNvSpPr txBox="1"/>
          <p:nvPr/>
        </p:nvSpPr>
        <p:spPr>
          <a:xfrm>
            <a:off x="7014210" y="4683760"/>
            <a:ext cx="1235710" cy="368300"/>
          </a:xfrm>
          <a:prstGeom prst="rect">
            <a:avLst/>
          </a:prstGeom>
          <a:noFill/>
        </p:spPr>
        <p:txBody>
          <a:bodyPr wrap="square" rtlCol="0" anchor="t">
            <a:spAutoFit/>
          </a:bodyPr>
          <a:p>
            <a:r>
              <a:rPr lang="zh-CN" altLang="en-US"/>
              <a:t>Requests</a:t>
            </a:r>
            <a:endParaRPr lang="zh-CN" altLang="en-US"/>
          </a:p>
        </p:txBody>
      </p:sp>
      <p:sp>
        <p:nvSpPr>
          <p:cNvPr id="12" name="文本框 11"/>
          <p:cNvSpPr txBox="1"/>
          <p:nvPr/>
        </p:nvSpPr>
        <p:spPr>
          <a:xfrm>
            <a:off x="540385" y="6030595"/>
            <a:ext cx="8362950" cy="368300"/>
          </a:xfrm>
          <a:prstGeom prst="rect">
            <a:avLst/>
          </a:prstGeom>
          <a:noFill/>
        </p:spPr>
        <p:txBody>
          <a:bodyPr wrap="square" rtlCol="0" anchor="t">
            <a:spAutoFit/>
          </a:bodyPr>
          <a:p>
            <a:r>
              <a:rPr lang="zh-CN" altLang="en-US"/>
              <a:t>http://www.python-requests.org/en/master/</a:t>
            </a:r>
            <a:endParaRPr lang="zh-CN" altLang="en-US"/>
          </a:p>
        </p:txBody>
      </p:sp>
      <p:sp>
        <p:nvSpPr>
          <p:cNvPr id="13" name="文本框 12"/>
          <p:cNvSpPr txBox="1"/>
          <p:nvPr/>
        </p:nvSpPr>
        <p:spPr>
          <a:xfrm>
            <a:off x="481330" y="6468110"/>
            <a:ext cx="6311900" cy="368300"/>
          </a:xfrm>
          <a:prstGeom prst="rect">
            <a:avLst/>
          </a:prstGeom>
          <a:noFill/>
        </p:spPr>
        <p:txBody>
          <a:bodyPr wrap="square" rtlCol="0" anchor="t">
            <a:spAutoFit/>
          </a:bodyPr>
          <a:p>
            <a:r>
              <a:rPr lang="zh-CN" altLang="en-US"/>
              <a:t>https://www.crummy.com/software/BeautifulSoup/</a:t>
            </a:r>
            <a:endParaRPr lang="zh-CN" altLang="en-US"/>
          </a:p>
        </p:txBody>
      </p:sp>
      <p:sp>
        <p:nvSpPr>
          <p:cNvPr id="14" name="文本框 13"/>
          <p:cNvSpPr txBox="1"/>
          <p:nvPr/>
        </p:nvSpPr>
        <p:spPr>
          <a:xfrm>
            <a:off x="2157730" y="5205730"/>
            <a:ext cx="1810385" cy="368300"/>
          </a:xfrm>
          <a:prstGeom prst="rect">
            <a:avLst/>
          </a:prstGeom>
          <a:noFill/>
        </p:spPr>
        <p:txBody>
          <a:bodyPr wrap="square" rtlCol="0" anchor="t">
            <a:spAutoFit/>
          </a:bodyPr>
          <a:p>
            <a:r>
              <a:rPr lang="zh-CN" altLang="en-US"/>
              <a:t>解析</a:t>
            </a:r>
            <a:r>
              <a:rPr lang="en-US" altLang="zh-CN"/>
              <a:t>HTML</a:t>
            </a:r>
            <a:r>
              <a:rPr lang="zh-CN" altLang="en-US"/>
              <a:t>页面</a:t>
            </a:r>
            <a:endParaRPr lang="zh-CN" altLang="en-US"/>
          </a:p>
        </p:txBody>
      </p:sp>
      <p:sp>
        <p:nvSpPr>
          <p:cNvPr id="15" name="文本框 14"/>
          <p:cNvSpPr txBox="1"/>
          <p:nvPr/>
        </p:nvSpPr>
        <p:spPr>
          <a:xfrm>
            <a:off x="6793230" y="5126990"/>
            <a:ext cx="1810385" cy="368300"/>
          </a:xfrm>
          <a:prstGeom prst="rect">
            <a:avLst/>
          </a:prstGeom>
          <a:noFill/>
        </p:spPr>
        <p:txBody>
          <a:bodyPr wrap="square" rtlCol="0" anchor="t">
            <a:spAutoFit/>
          </a:bodyPr>
          <a:p>
            <a:r>
              <a:rPr lang="zh-CN"/>
              <a:t>发送和解析请求</a:t>
            </a: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 name="组合 34"/>
          <p:cNvGrpSpPr/>
          <p:nvPr/>
        </p:nvGrpSpPr>
        <p:grpSpPr>
          <a:xfrm>
            <a:off x="8769350" y="2146935"/>
            <a:ext cx="2085340" cy="3258185"/>
            <a:chOff x="13670" y="2005"/>
            <a:chExt cx="3284" cy="5131"/>
          </a:xfrm>
        </p:grpSpPr>
        <p:pic>
          <p:nvPicPr>
            <p:cNvPr id="34" name="图片 33"/>
            <p:cNvPicPr>
              <a:picLocks noChangeAspect="1"/>
            </p:cNvPicPr>
            <p:nvPr/>
          </p:nvPicPr>
          <p:blipFill>
            <a:blip r:embed="rId1"/>
            <a:stretch>
              <a:fillRect/>
            </a:stretch>
          </p:blipFill>
          <p:spPr>
            <a:xfrm>
              <a:off x="13670" y="5064"/>
              <a:ext cx="3284" cy="2073"/>
            </a:xfrm>
            <a:prstGeom prst="rect">
              <a:avLst/>
            </a:prstGeom>
          </p:spPr>
        </p:pic>
        <p:pic>
          <p:nvPicPr>
            <p:cNvPr id="33" name="图片 32"/>
            <p:cNvPicPr>
              <a:picLocks noChangeAspect="1"/>
            </p:cNvPicPr>
            <p:nvPr/>
          </p:nvPicPr>
          <p:blipFill>
            <a:blip r:embed="rId2"/>
            <a:stretch>
              <a:fillRect/>
            </a:stretch>
          </p:blipFill>
          <p:spPr>
            <a:xfrm>
              <a:off x="13670" y="2005"/>
              <a:ext cx="3157" cy="3032"/>
            </a:xfrm>
            <a:prstGeom prst="rect">
              <a:avLst/>
            </a:prstGeom>
          </p:spPr>
        </p:pic>
      </p:grpSp>
      <p:pic>
        <p:nvPicPr>
          <p:cNvPr id="32" name="图片 31"/>
          <p:cNvPicPr>
            <a:picLocks noChangeAspect="1"/>
          </p:cNvPicPr>
          <p:nvPr/>
        </p:nvPicPr>
        <p:blipFill>
          <a:blip r:embed="rId3"/>
          <a:srcRect r="23671"/>
          <a:stretch>
            <a:fillRect/>
          </a:stretch>
        </p:blipFill>
        <p:spPr>
          <a:xfrm>
            <a:off x="5875020" y="2325370"/>
            <a:ext cx="2508885" cy="3141345"/>
          </a:xfrm>
          <a:prstGeom prst="rect">
            <a:avLst/>
          </a:prstGeom>
        </p:spPr>
      </p:pic>
      <p:pic>
        <p:nvPicPr>
          <p:cNvPr id="31" name="图片 30"/>
          <p:cNvPicPr>
            <a:picLocks noChangeAspect="1"/>
          </p:cNvPicPr>
          <p:nvPr/>
        </p:nvPicPr>
        <p:blipFill>
          <a:blip r:embed="rId4"/>
          <a:srcRect r="53304"/>
          <a:stretch>
            <a:fillRect/>
          </a:stretch>
        </p:blipFill>
        <p:spPr>
          <a:xfrm>
            <a:off x="3436620" y="2369185"/>
            <a:ext cx="2123440" cy="3097530"/>
          </a:xfrm>
          <a:prstGeom prst="rect">
            <a:avLst/>
          </a:prstGeom>
        </p:spPr>
      </p:pic>
      <p:grpSp>
        <p:nvGrpSpPr>
          <p:cNvPr id="36" name="组合 35"/>
          <p:cNvGrpSpPr/>
          <p:nvPr/>
        </p:nvGrpSpPr>
        <p:grpSpPr>
          <a:xfrm>
            <a:off x="933450" y="2536825"/>
            <a:ext cx="2134870" cy="2929890"/>
            <a:chOff x="1113" y="2259"/>
            <a:chExt cx="3362" cy="4614"/>
          </a:xfrm>
        </p:grpSpPr>
        <p:pic>
          <p:nvPicPr>
            <p:cNvPr id="30" name="图片 29"/>
            <p:cNvPicPr>
              <a:picLocks noChangeAspect="1"/>
            </p:cNvPicPr>
            <p:nvPr/>
          </p:nvPicPr>
          <p:blipFill>
            <a:blip r:embed="rId5"/>
            <a:srcRect r="39127"/>
            <a:stretch>
              <a:fillRect/>
            </a:stretch>
          </p:blipFill>
          <p:spPr>
            <a:xfrm>
              <a:off x="1113" y="4609"/>
              <a:ext cx="3362" cy="2264"/>
            </a:xfrm>
            <a:prstGeom prst="rect">
              <a:avLst/>
            </a:prstGeom>
          </p:spPr>
        </p:pic>
        <p:pic>
          <p:nvPicPr>
            <p:cNvPr id="25" name="图片 24"/>
            <p:cNvPicPr>
              <a:picLocks noChangeAspect="1"/>
            </p:cNvPicPr>
            <p:nvPr/>
          </p:nvPicPr>
          <p:blipFill>
            <a:blip r:embed="rId6"/>
            <a:srcRect r="43461"/>
            <a:stretch>
              <a:fillRect/>
            </a:stretch>
          </p:blipFill>
          <p:spPr>
            <a:xfrm>
              <a:off x="1113" y="2259"/>
              <a:ext cx="3316" cy="2350"/>
            </a:xfrm>
            <a:prstGeom prst="rect">
              <a:avLst/>
            </a:prstGeom>
          </p:spPr>
        </p:pic>
      </p:grpSp>
      <p:sp>
        <p:nvSpPr>
          <p:cNvPr id="2" name="标题 1"/>
          <p:cNvSpPr>
            <a:spLocks noGrp="1"/>
          </p:cNvSpPr>
          <p:nvPr>
            <p:ph type="title"/>
          </p:nvPr>
        </p:nvSpPr>
        <p:spPr>
          <a:xfrm>
            <a:off x="838200" y="365125"/>
            <a:ext cx="10515600" cy="1325563"/>
          </a:xfrm>
        </p:spPr>
        <p:txBody>
          <a:bodyPr/>
          <a:p>
            <a:r>
              <a:rPr lang="zh-CN" altLang="en-US" sz="4000"/>
              <a:t>数据爬取</a:t>
            </a:r>
            <a:endParaRPr lang="zh-CN" altLang="en-US" sz="4000"/>
          </a:p>
        </p:txBody>
      </p:sp>
      <p:sp>
        <p:nvSpPr>
          <p:cNvPr id="20" name="矩形 19"/>
          <p:cNvSpPr/>
          <p:nvPr/>
        </p:nvSpPr>
        <p:spPr>
          <a:xfrm>
            <a:off x="1012190" y="4029075"/>
            <a:ext cx="1618615" cy="2717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8769350" y="4520565"/>
            <a:ext cx="1598295" cy="2717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3436620" y="4444365"/>
            <a:ext cx="1233170" cy="2717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6593840" y="3531235"/>
            <a:ext cx="1500505" cy="27178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33"/>
          <p:cNvSpPr txBox="1"/>
          <p:nvPr/>
        </p:nvSpPr>
        <p:spPr>
          <a:xfrm>
            <a:off x="2091690" y="5912485"/>
            <a:ext cx="762000" cy="2844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050" kern="100">
                <a:latin typeface="Calibri"/>
                <a:ea typeface="宋体" panose="02010600030101010101" pitchFamily="2" charset="-122"/>
                <a:cs typeface="Times New Roman"/>
                <a:sym typeface="Times New Roman"/>
              </a:rPr>
              <a:t>电影URL</a:t>
            </a:r>
            <a:endParaRPr lang="en-US" altLang="zh-CN" sz="1050" kern="100">
              <a:latin typeface="Calibri"/>
              <a:ea typeface="宋体" panose="02010600030101010101" pitchFamily="2" charset="-122"/>
              <a:cs typeface="Times New Roman"/>
              <a:sym typeface="Times New Roman"/>
            </a:endParaRPr>
          </a:p>
        </p:txBody>
      </p:sp>
      <p:sp>
        <p:nvSpPr>
          <p:cNvPr id="45" name="文本框 34"/>
          <p:cNvSpPr txBox="1"/>
          <p:nvPr/>
        </p:nvSpPr>
        <p:spPr>
          <a:xfrm>
            <a:off x="3907790" y="5912485"/>
            <a:ext cx="762000" cy="2844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050" kern="100">
                <a:latin typeface="Calibri"/>
                <a:ea typeface="宋体" panose="02010600030101010101" pitchFamily="2" charset="-122"/>
                <a:cs typeface="Times New Roman"/>
                <a:sym typeface="Times New Roman"/>
              </a:rPr>
              <a:t>影评页面</a:t>
            </a:r>
            <a:endParaRPr lang="en-US" altLang="zh-CN" sz="1050" kern="100">
              <a:latin typeface="Calibri"/>
              <a:ea typeface="宋体" panose="02010600030101010101" pitchFamily="2" charset="-122"/>
              <a:cs typeface="Times New Roman"/>
              <a:sym typeface="Times New Roman"/>
            </a:endParaRPr>
          </a:p>
        </p:txBody>
      </p:sp>
      <p:sp>
        <p:nvSpPr>
          <p:cNvPr id="46" name="文本框 35"/>
          <p:cNvSpPr txBox="1"/>
          <p:nvPr/>
        </p:nvSpPr>
        <p:spPr>
          <a:xfrm>
            <a:off x="6748145" y="5912485"/>
            <a:ext cx="762000" cy="2844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algn="just"/>
            <a:r>
              <a:rPr lang="en-US" altLang="zh-CN" sz="1050" kern="100">
                <a:latin typeface="Calibri"/>
                <a:ea typeface="宋体" panose="02010600030101010101" pitchFamily="2" charset="-122"/>
                <a:cs typeface="Times New Roman"/>
                <a:sym typeface="Times New Roman"/>
              </a:rPr>
              <a:t>用户URL</a:t>
            </a:r>
            <a:endParaRPr lang="en-US" altLang="zh-CN" sz="1050" kern="100">
              <a:latin typeface="Calibri"/>
              <a:ea typeface="宋体" panose="02010600030101010101" pitchFamily="2" charset="-122"/>
              <a:cs typeface="Times New Roman"/>
              <a:sym typeface="Times New Roman"/>
            </a:endParaRPr>
          </a:p>
        </p:txBody>
      </p:sp>
      <p:sp>
        <p:nvSpPr>
          <p:cNvPr id="47" name="文本框 33"/>
          <p:cNvSpPr txBox="1"/>
          <p:nvPr/>
        </p:nvSpPr>
        <p:spPr>
          <a:xfrm>
            <a:off x="8769350" y="5912485"/>
            <a:ext cx="762000" cy="28448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p>
            <a:pPr algn="just"/>
            <a:r>
              <a:rPr lang="en-US" altLang="zh-CN" sz="1050" kern="100">
                <a:latin typeface="Calibri"/>
                <a:ea typeface="宋体" panose="02010600030101010101" pitchFamily="2" charset="-122"/>
                <a:cs typeface="Times New Roman"/>
                <a:sym typeface="Times New Roman"/>
              </a:rPr>
              <a:t>电影URL</a:t>
            </a:r>
            <a:endParaRPr lang="en-US" altLang="zh-CN" sz="1050" kern="100">
              <a:latin typeface="Calibri"/>
              <a:ea typeface="宋体" panose="02010600030101010101" pitchFamily="2" charset="-122"/>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sz="4000"/>
              <a:t>数据爬取</a:t>
            </a:r>
            <a:endParaRPr lang="zh-CN" altLang="en-US" sz="4000"/>
          </a:p>
        </p:txBody>
      </p:sp>
      <p:pic>
        <p:nvPicPr>
          <p:cNvPr id="3" name="图片 2"/>
          <p:cNvPicPr>
            <a:picLocks noChangeAspect="1"/>
          </p:cNvPicPr>
          <p:nvPr/>
        </p:nvPicPr>
        <p:blipFill>
          <a:blip r:embed="rId1"/>
          <a:stretch>
            <a:fillRect/>
          </a:stretch>
        </p:blipFill>
        <p:spPr>
          <a:xfrm>
            <a:off x="462915" y="1572260"/>
            <a:ext cx="4703445" cy="4262120"/>
          </a:xfrm>
          <a:prstGeom prst="rect">
            <a:avLst/>
          </a:prstGeom>
        </p:spPr>
      </p:pic>
      <p:pic>
        <p:nvPicPr>
          <p:cNvPr id="4" name="图片 3"/>
          <p:cNvPicPr>
            <a:picLocks noChangeAspect="1"/>
          </p:cNvPicPr>
          <p:nvPr/>
        </p:nvPicPr>
        <p:blipFill>
          <a:blip r:embed="rId2"/>
          <a:stretch>
            <a:fillRect/>
          </a:stretch>
        </p:blipFill>
        <p:spPr>
          <a:xfrm>
            <a:off x="5634990" y="1946910"/>
            <a:ext cx="5968365" cy="3221990"/>
          </a:xfrm>
          <a:prstGeom prst="rect">
            <a:avLst/>
          </a:prstGeom>
        </p:spPr>
      </p:pic>
      <p:sp>
        <p:nvSpPr>
          <p:cNvPr id="19" name="矩形 18"/>
          <p:cNvSpPr/>
          <p:nvPr/>
        </p:nvSpPr>
        <p:spPr>
          <a:xfrm>
            <a:off x="650875" y="1965960"/>
            <a:ext cx="3526155" cy="1517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7035165" y="2616200"/>
            <a:ext cx="1454150" cy="15176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580390" y="3463290"/>
            <a:ext cx="1769110" cy="55626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054215" y="3505200"/>
            <a:ext cx="1334770" cy="231140"/>
          </a:xfrm>
          <a:prstGeom prst="rect">
            <a:avLst/>
          </a:prstGeom>
          <a:noFill/>
          <a:ln w="28575">
            <a:solidFill>
              <a:schemeClr val="accent1">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50875" y="4488180"/>
            <a:ext cx="1769110" cy="23114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054215" y="3874770"/>
            <a:ext cx="1769110" cy="23749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57150" y="6510655"/>
            <a:ext cx="11296650" cy="368300"/>
          </a:xfrm>
          <a:prstGeom prst="rect">
            <a:avLst/>
          </a:prstGeom>
          <a:noFill/>
        </p:spPr>
        <p:txBody>
          <a:bodyPr wrap="square" rtlCol="0" anchor="t">
            <a:spAutoFit/>
          </a:bodyPr>
          <a:p>
            <a:r>
              <a:rPr lang="zh-CN" altLang="en-US"/>
              <a:t>https://github.com/MashiMaroLjc/ML-and-DM-in-action/blob/master/DouBanMovie/douban.py</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p>
            <a:r>
              <a:rPr lang="zh-CN" altLang="en-US" sz="4000"/>
              <a:t>数据爬取</a:t>
            </a:r>
            <a:endParaRPr lang="zh-CN" altLang="en-US" sz="4000"/>
          </a:p>
        </p:txBody>
      </p:sp>
      <p:sp>
        <p:nvSpPr>
          <p:cNvPr id="6" name="矩形 5"/>
          <p:cNvSpPr/>
          <p:nvPr/>
        </p:nvSpPr>
        <p:spPr>
          <a:xfrm>
            <a:off x="1160145" y="2247900"/>
            <a:ext cx="1156970" cy="360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电影页面</a:t>
            </a:r>
            <a:endParaRPr lang="zh-CN" altLang="en-US"/>
          </a:p>
        </p:txBody>
      </p:sp>
      <p:cxnSp>
        <p:nvCxnSpPr>
          <p:cNvPr id="12" name="直接箭头连接符 11"/>
          <p:cNvCxnSpPr>
            <a:stCxn id="6" idx="3"/>
          </p:cNvCxnSpPr>
          <p:nvPr/>
        </p:nvCxnSpPr>
        <p:spPr>
          <a:xfrm>
            <a:off x="2317115" y="2428240"/>
            <a:ext cx="1957070" cy="2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3" name="文本框 12"/>
          <p:cNvSpPr txBox="1"/>
          <p:nvPr/>
        </p:nvSpPr>
        <p:spPr>
          <a:xfrm>
            <a:off x="2635250" y="2035810"/>
            <a:ext cx="1490980" cy="306705"/>
          </a:xfrm>
          <a:prstGeom prst="rect">
            <a:avLst/>
          </a:prstGeom>
          <a:noFill/>
        </p:spPr>
        <p:txBody>
          <a:bodyPr wrap="square" rtlCol="0">
            <a:spAutoFit/>
          </a:bodyPr>
          <a:p>
            <a:r>
              <a:rPr lang="zh-CN" altLang="en-US" sz="1400">
                <a:sym typeface="+mn-ea"/>
              </a:rPr>
              <a:t>BeautifulSoup</a:t>
            </a:r>
            <a:endParaRPr lang="zh-CN" altLang="en-US" sz="1400">
              <a:sym typeface="+mn-ea"/>
            </a:endParaRPr>
          </a:p>
        </p:txBody>
      </p:sp>
      <p:sp>
        <p:nvSpPr>
          <p:cNvPr id="14" name="文本框 13"/>
          <p:cNvSpPr txBox="1"/>
          <p:nvPr/>
        </p:nvSpPr>
        <p:spPr>
          <a:xfrm>
            <a:off x="2866390" y="2430780"/>
            <a:ext cx="859155" cy="306705"/>
          </a:xfrm>
          <a:prstGeom prst="rect">
            <a:avLst/>
          </a:prstGeom>
          <a:noFill/>
        </p:spPr>
        <p:txBody>
          <a:bodyPr wrap="square" rtlCol="0">
            <a:spAutoFit/>
          </a:bodyPr>
          <a:p>
            <a:r>
              <a:rPr lang="en-US" altLang="zh-CN" sz="1400">
                <a:sym typeface="+mn-ea"/>
              </a:rPr>
              <a:t>Pandas</a:t>
            </a:r>
            <a:endParaRPr lang="en-US" altLang="zh-CN" sz="1400">
              <a:sym typeface="+mn-ea"/>
            </a:endParaRPr>
          </a:p>
        </p:txBody>
      </p:sp>
      <p:pic>
        <p:nvPicPr>
          <p:cNvPr id="15" name="图片 14"/>
          <p:cNvPicPr>
            <a:picLocks noChangeAspect="1"/>
          </p:cNvPicPr>
          <p:nvPr/>
        </p:nvPicPr>
        <p:blipFill>
          <a:blip r:embed="rId1"/>
          <a:stretch>
            <a:fillRect/>
          </a:stretch>
        </p:blipFill>
        <p:spPr>
          <a:xfrm>
            <a:off x="4610735" y="1842135"/>
            <a:ext cx="819150" cy="895350"/>
          </a:xfrm>
          <a:prstGeom prst="rect">
            <a:avLst/>
          </a:prstGeom>
        </p:spPr>
      </p:pic>
      <p:pic>
        <p:nvPicPr>
          <p:cNvPr id="16" name="图片 15"/>
          <p:cNvPicPr>
            <a:picLocks noChangeAspect="1"/>
          </p:cNvPicPr>
          <p:nvPr/>
        </p:nvPicPr>
        <p:blipFill>
          <a:blip r:embed="rId2"/>
          <a:stretch>
            <a:fillRect/>
          </a:stretch>
        </p:blipFill>
        <p:spPr>
          <a:xfrm>
            <a:off x="5713730" y="1922145"/>
            <a:ext cx="6182995" cy="1363980"/>
          </a:xfrm>
          <a:prstGeom prst="rect">
            <a:avLst/>
          </a:prstGeom>
        </p:spPr>
      </p:pic>
      <p:sp>
        <p:nvSpPr>
          <p:cNvPr id="17" name="文本框 16"/>
          <p:cNvSpPr txBox="1"/>
          <p:nvPr/>
        </p:nvSpPr>
        <p:spPr>
          <a:xfrm>
            <a:off x="5640705" y="1477645"/>
            <a:ext cx="6447790" cy="306705"/>
          </a:xfrm>
          <a:prstGeom prst="rect">
            <a:avLst/>
          </a:prstGeom>
          <a:noFill/>
          <a:ln w="28575">
            <a:solidFill>
              <a:srgbClr val="C00000"/>
            </a:solidFill>
          </a:ln>
        </p:spPr>
        <p:txBody>
          <a:bodyPr wrap="square" rtlCol="0">
            <a:spAutoFit/>
          </a:bodyPr>
          <a:p>
            <a:r>
              <a:rPr lang="zh-CN" altLang="en-US" sz="1400">
                <a:sym typeface="+mn-ea"/>
              </a:rPr>
              <a:t>电影名字</a:t>
            </a:r>
            <a:r>
              <a:rPr lang="en-US" altLang="zh-CN" sz="1400">
                <a:sym typeface="+mn-ea"/>
              </a:rPr>
              <a:t>	</a:t>
            </a:r>
            <a:r>
              <a:rPr lang="zh-CN" altLang="en-US" sz="1400">
                <a:sym typeface="+mn-ea"/>
              </a:rPr>
              <a:t>导演</a:t>
            </a:r>
            <a:r>
              <a:rPr lang="en-US" altLang="zh-CN" sz="1400">
                <a:sym typeface="+mn-ea"/>
              </a:rPr>
              <a:t>  </a:t>
            </a:r>
            <a:r>
              <a:rPr lang="zh-CN" altLang="en-US" sz="1400">
                <a:sym typeface="+mn-ea"/>
              </a:rPr>
              <a:t>编剧</a:t>
            </a:r>
            <a:r>
              <a:rPr lang="en-US" altLang="zh-CN" sz="1400">
                <a:sym typeface="+mn-ea"/>
              </a:rPr>
              <a:t>  </a:t>
            </a:r>
            <a:r>
              <a:rPr lang="zh-CN" altLang="en-US" sz="1400">
                <a:sym typeface="+mn-ea"/>
              </a:rPr>
              <a:t>演员</a:t>
            </a:r>
            <a:r>
              <a:rPr lang="en-US" altLang="zh-CN" sz="1400">
                <a:sym typeface="+mn-ea"/>
              </a:rPr>
              <a:t>  </a:t>
            </a:r>
            <a:r>
              <a:rPr lang="zh-CN" altLang="en-US" sz="1400">
                <a:sym typeface="+mn-ea"/>
              </a:rPr>
              <a:t>类型</a:t>
            </a:r>
            <a:r>
              <a:rPr lang="en-US" altLang="zh-CN" sz="1400">
                <a:sym typeface="+mn-ea"/>
              </a:rPr>
              <a:t>  </a:t>
            </a:r>
            <a:r>
              <a:rPr lang="zh-CN" altLang="en-US" sz="1400">
                <a:sym typeface="+mn-ea"/>
              </a:rPr>
              <a:t>地区</a:t>
            </a:r>
            <a:r>
              <a:rPr lang="en-US" altLang="zh-CN" sz="1400">
                <a:sym typeface="+mn-ea"/>
              </a:rPr>
              <a:t>  </a:t>
            </a:r>
            <a:r>
              <a:rPr lang="zh-CN" altLang="en-US" sz="1400">
                <a:sym typeface="+mn-ea"/>
              </a:rPr>
              <a:t>语言</a:t>
            </a:r>
            <a:r>
              <a:rPr lang="en-US" altLang="zh-CN" sz="1400">
                <a:sym typeface="+mn-ea"/>
              </a:rPr>
              <a:t>  </a:t>
            </a:r>
            <a:r>
              <a:rPr lang="zh-CN" altLang="en-US" sz="1400">
                <a:sym typeface="+mn-ea"/>
              </a:rPr>
              <a:t>上映时间  片长  投票数  平均分</a:t>
            </a:r>
            <a:r>
              <a:rPr lang="en-US" altLang="zh-CN" sz="1400">
                <a:sym typeface="+mn-ea"/>
              </a:rPr>
              <a:t> </a:t>
            </a:r>
            <a:endParaRPr lang="en-US" altLang="zh-CN" sz="1400">
              <a:sym typeface="+mn-ea"/>
            </a:endParaRPr>
          </a:p>
        </p:txBody>
      </p:sp>
      <p:sp>
        <p:nvSpPr>
          <p:cNvPr id="18" name="矩形 17"/>
          <p:cNvSpPr/>
          <p:nvPr/>
        </p:nvSpPr>
        <p:spPr>
          <a:xfrm>
            <a:off x="1160145" y="4744085"/>
            <a:ext cx="1156970" cy="58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用户页面页面</a:t>
            </a:r>
            <a:endParaRPr lang="zh-CN" altLang="en-US"/>
          </a:p>
        </p:txBody>
      </p:sp>
      <p:cxnSp>
        <p:nvCxnSpPr>
          <p:cNvPr id="20" name="直接箭头连接符 19"/>
          <p:cNvCxnSpPr>
            <a:stCxn id="18" idx="3"/>
          </p:cNvCxnSpPr>
          <p:nvPr/>
        </p:nvCxnSpPr>
        <p:spPr>
          <a:xfrm>
            <a:off x="2317115" y="5038090"/>
            <a:ext cx="1957070" cy="25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2635250" y="4660900"/>
            <a:ext cx="1490980" cy="306705"/>
          </a:xfrm>
          <a:prstGeom prst="rect">
            <a:avLst/>
          </a:prstGeom>
          <a:noFill/>
        </p:spPr>
        <p:txBody>
          <a:bodyPr wrap="square" rtlCol="0">
            <a:spAutoFit/>
          </a:bodyPr>
          <a:p>
            <a:r>
              <a:rPr lang="zh-CN" altLang="en-US" sz="1400">
                <a:sym typeface="+mn-ea"/>
              </a:rPr>
              <a:t>BeautifulSoup</a:t>
            </a:r>
            <a:endParaRPr lang="zh-CN" altLang="en-US" sz="1400">
              <a:sym typeface="+mn-ea"/>
            </a:endParaRPr>
          </a:p>
        </p:txBody>
      </p:sp>
      <p:sp>
        <p:nvSpPr>
          <p:cNvPr id="22" name="文本框 21"/>
          <p:cNvSpPr txBox="1"/>
          <p:nvPr/>
        </p:nvSpPr>
        <p:spPr>
          <a:xfrm>
            <a:off x="2950845" y="5120640"/>
            <a:ext cx="859155" cy="306705"/>
          </a:xfrm>
          <a:prstGeom prst="rect">
            <a:avLst/>
          </a:prstGeom>
          <a:noFill/>
        </p:spPr>
        <p:txBody>
          <a:bodyPr wrap="square" rtlCol="0">
            <a:spAutoFit/>
          </a:bodyPr>
          <a:p>
            <a:r>
              <a:rPr lang="en-US" altLang="zh-CN" sz="1400">
                <a:sym typeface="+mn-ea"/>
              </a:rPr>
              <a:t>Pandas</a:t>
            </a:r>
            <a:endParaRPr lang="en-US" altLang="zh-CN" sz="1400">
              <a:sym typeface="+mn-ea"/>
            </a:endParaRPr>
          </a:p>
        </p:txBody>
      </p:sp>
      <p:pic>
        <p:nvPicPr>
          <p:cNvPr id="24" name="图片 23"/>
          <p:cNvPicPr>
            <a:picLocks noChangeAspect="1"/>
          </p:cNvPicPr>
          <p:nvPr/>
        </p:nvPicPr>
        <p:blipFill>
          <a:blip r:embed="rId3"/>
          <a:stretch>
            <a:fillRect/>
          </a:stretch>
        </p:blipFill>
        <p:spPr>
          <a:xfrm>
            <a:off x="4424045" y="3943350"/>
            <a:ext cx="2171065" cy="1940560"/>
          </a:xfrm>
          <a:prstGeom prst="rect">
            <a:avLst/>
          </a:prstGeom>
        </p:spPr>
      </p:pic>
      <p:pic>
        <p:nvPicPr>
          <p:cNvPr id="25" name="图片 24"/>
          <p:cNvPicPr>
            <a:picLocks noChangeAspect="1"/>
          </p:cNvPicPr>
          <p:nvPr/>
        </p:nvPicPr>
        <p:blipFill>
          <a:blip r:embed="rId4"/>
          <a:stretch>
            <a:fillRect/>
          </a:stretch>
        </p:blipFill>
        <p:spPr>
          <a:xfrm>
            <a:off x="7012940" y="3776345"/>
            <a:ext cx="2054860" cy="2623185"/>
          </a:xfrm>
          <a:prstGeom prst="rect">
            <a:avLst/>
          </a:prstGeom>
        </p:spPr>
      </p:pic>
      <p:sp>
        <p:nvSpPr>
          <p:cNvPr id="26" name="文本框 25"/>
          <p:cNvSpPr txBox="1"/>
          <p:nvPr/>
        </p:nvSpPr>
        <p:spPr>
          <a:xfrm>
            <a:off x="9329420" y="4329430"/>
            <a:ext cx="2107565" cy="1168400"/>
          </a:xfrm>
          <a:prstGeom prst="rect">
            <a:avLst/>
          </a:prstGeom>
          <a:noFill/>
          <a:ln w="28575">
            <a:solidFill>
              <a:srgbClr val="C00000"/>
            </a:solidFill>
          </a:ln>
        </p:spPr>
        <p:txBody>
          <a:bodyPr wrap="square" rtlCol="0">
            <a:spAutoFit/>
          </a:bodyPr>
          <a:p>
            <a:r>
              <a:rPr lang="zh-CN" altLang="en-US" sz="1400">
                <a:sym typeface="+mn-ea"/>
              </a:rPr>
              <a:t>用户名字</a:t>
            </a:r>
            <a:endParaRPr lang="zh-CN" altLang="en-US" sz="1400">
              <a:sym typeface="+mn-ea"/>
            </a:endParaRPr>
          </a:p>
          <a:p>
            <a:r>
              <a:rPr lang="en-US" altLang="zh-CN" sz="1400">
                <a:sym typeface="+mn-ea"/>
              </a:rPr>
              <a:t>	</a:t>
            </a:r>
            <a:endParaRPr lang="en-US" altLang="zh-CN" sz="1400">
              <a:sym typeface="+mn-ea"/>
            </a:endParaRPr>
          </a:p>
          <a:p>
            <a:r>
              <a:rPr lang="zh-CN" altLang="en-US" sz="1400">
                <a:sym typeface="+mn-ea"/>
              </a:rPr>
              <a:t>电影名字</a:t>
            </a:r>
            <a:r>
              <a:rPr lang="en-US" altLang="zh-CN" sz="1400">
                <a:sym typeface="+mn-ea"/>
              </a:rPr>
              <a:t>  </a:t>
            </a:r>
            <a:endParaRPr lang="en-US" altLang="zh-CN" sz="1400">
              <a:sym typeface="+mn-ea"/>
            </a:endParaRPr>
          </a:p>
          <a:p>
            <a:endParaRPr lang="en-US" altLang="zh-CN" sz="1400">
              <a:sym typeface="+mn-ea"/>
            </a:endParaRPr>
          </a:p>
          <a:p>
            <a:r>
              <a:rPr lang="zh-CN" altLang="en-US" sz="1400">
                <a:sym typeface="+mn-ea"/>
              </a:rPr>
              <a:t>该用户对电影的评分</a:t>
            </a:r>
            <a:r>
              <a:rPr lang="en-US" altLang="zh-CN" sz="1400">
                <a:sym typeface="+mn-ea"/>
              </a:rPr>
              <a:t>  </a:t>
            </a:r>
            <a:endParaRPr lang="en-US" altLang="zh-CN" sz="1400">
              <a:sym typeface="+mn-ea"/>
            </a:endParaRPr>
          </a:p>
        </p:txBody>
      </p:sp>
      <p:sp>
        <p:nvSpPr>
          <p:cNvPr id="27" name="矩形 26"/>
          <p:cNvSpPr/>
          <p:nvPr/>
        </p:nvSpPr>
        <p:spPr>
          <a:xfrm>
            <a:off x="4801870" y="4508500"/>
            <a:ext cx="436880" cy="38354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537075" y="2854325"/>
            <a:ext cx="967105" cy="306705"/>
          </a:xfrm>
          <a:prstGeom prst="rect">
            <a:avLst/>
          </a:prstGeom>
          <a:noFill/>
        </p:spPr>
        <p:txBody>
          <a:bodyPr wrap="square" rtlCol="0">
            <a:spAutoFit/>
          </a:bodyPr>
          <a:p>
            <a:r>
              <a:rPr lang="en-US" altLang="zh-CN" sz="1400">
                <a:sym typeface="+mn-ea"/>
              </a:rPr>
              <a:t>25452</a:t>
            </a:r>
            <a:r>
              <a:rPr lang="zh-CN" altLang="en-US" sz="1400">
                <a:sym typeface="+mn-ea"/>
              </a:rPr>
              <a:t>个</a:t>
            </a:r>
            <a:endParaRPr lang="zh-CN" altLang="en-US" sz="1400">
              <a:sym typeface="+mn-ea"/>
            </a:endParaRPr>
          </a:p>
        </p:txBody>
      </p:sp>
      <p:sp>
        <p:nvSpPr>
          <p:cNvPr id="30" name="文本框 29"/>
          <p:cNvSpPr txBox="1"/>
          <p:nvPr/>
        </p:nvSpPr>
        <p:spPr>
          <a:xfrm>
            <a:off x="5026025" y="6021705"/>
            <a:ext cx="967105" cy="306705"/>
          </a:xfrm>
          <a:prstGeom prst="rect">
            <a:avLst/>
          </a:prstGeom>
          <a:noFill/>
        </p:spPr>
        <p:txBody>
          <a:bodyPr wrap="square" rtlCol="0">
            <a:spAutoFit/>
          </a:bodyPr>
          <a:p>
            <a:r>
              <a:rPr lang="en-US" sz="1400">
                <a:sym typeface="+mn-ea"/>
              </a:rPr>
              <a:t>1587</a:t>
            </a:r>
            <a:r>
              <a:rPr lang="zh-CN" altLang="en-US" sz="1400">
                <a:sym typeface="+mn-ea"/>
              </a:rPr>
              <a:t>个</a:t>
            </a:r>
            <a:endParaRPr lang="zh-CN" altLang="en-US" sz="14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t>数据清洗</a:t>
            </a:r>
            <a:endParaRPr lang="zh-CN" altLang="en-US" sz="4000"/>
          </a:p>
        </p:txBody>
      </p:sp>
      <p:sp>
        <p:nvSpPr>
          <p:cNvPr id="8" name="文本框 7"/>
          <p:cNvSpPr txBox="1"/>
          <p:nvPr/>
        </p:nvSpPr>
        <p:spPr>
          <a:xfrm>
            <a:off x="2157730" y="4683760"/>
            <a:ext cx="1810385" cy="368300"/>
          </a:xfrm>
          <a:prstGeom prst="rect">
            <a:avLst/>
          </a:prstGeom>
          <a:noFill/>
        </p:spPr>
        <p:txBody>
          <a:bodyPr wrap="square" rtlCol="0" anchor="t">
            <a:spAutoFit/>
          </a:bodyPr>
          <a:p>
            <a:r>
              <a:rPr lang="en-US" altLang="zh-CN"/>
              <a:t>P</a:t>
            </a:r>
            <a:r>
              <a:rPr lang="zh-CN" altLang="en-US"/>
              <a:t>andas</a:t>
            </a:r>
            <a:endParaRPr lang="zh-CN" altLang="en-US"/>
          </a:p>
        </p:txBody>
      </p:sp>
      <p:sp>
        <p:nvSpPr>
          <p:cNvPr id="11" name="文本框 10"/>
          <p:cNvSpPr txBox="1"/>
          <p:nvPr/>
        </p:nvSpPr>
        <p:spPr>
          <a:xfrm>
            <a:off x="8159115" y="4683760"/>
            <a:ext cx="1235710" cy="368300"/>
          </a:xfrm>
          <a:prstGeom prst="rect">
            <a:avLst/>
          </a:prstGeom>
          <a:noFill/>
        </p:spPr>
        <p:txBody>
          <a:bodyPr wrap="square" rtlCol="0" anchor="t">
            <a:spAutoFit/>
          </a:bodyPr>
          <a:p>
            <a:r>
              <a:rPr lang="en-US" altLang="zh-CN"/>
              <a:t>Numpy</a:t>
            </a:r>
            <a:endParaRPr lang="en-US" altLang="zh-CN"/>
          </a:p>
        </p:txBody>
      </p:sp>
      <p:sp>
        <p:nvSpPr>
          <p:cNvPr id="12" name="文本框 11"/>
          <p:cNvSpPr txBox="1"/>
          <p:nvPr/>
        </p:nvSpPr>
        <p:spPr>
          <a:xfrm>
            <a:off x="540385" y="6030595"/>
            <a:ext cx="8362950" cy="368300"/>
          </a:xfrm>
          <a:prstGeom prst="rect">
            <a:avLst/>
          </a:prstGeom>
          <a:noFill/>
        </p:spPr>
        <p:txBody>
          <a:bodyPr wrap="square" rtlCol="0" anchor="t">
            <a:spAutoFit/>
          </a:bodyPr>
          <a:p>
            <a:r>
              <a:rPr lang="zh-CN" altLang="en-US"/>
              <a:t>http://pandas.pydata.org/</a:t>
            </a:r>
            <a:endParaRPr lang="zh-CN" altLang="en-US"/>
          </a:p>
        </p:txBody>
      </p:sp>
      <p:sp>
        <p:nvSpPr>
          <p:cNvPr id="13" name="文本框 12"/>
          <p:cNvSpPr txBox="1"/>
          <p:nvPr/>
        </p:nvSpPr>
        <p:spPr>
          <a:xfrm>
            <a:off x="481330" y="6468110"/>
            <a:ext cx="6311900" cy="368300"/>
          </a:xfrm>
          <a:prstGeom prst="rect">
            <a:avLst/>
          </a:prstGeom>
          <a:noFill/>
        </p:spPr>
        <p:txBody>
          <a:bodyPr wrap="square" rtlCol="0" anchor="t">
            <a:spAutoFit/>
          </a:bodyPr>
          <a:p>
            <a:r>
              <a:rPr lang="zh-CN" altLang="en-US"/>
              <a:t>http://www.numpy.org/</a:t>
            </a:r>
            <a:endParaRPr lang="zh-CN" altLang="en-US"/>
          </a:p>
        </p:txBody>
      </p:sp>
      <p:sp>
        <p:nvSpPr>
          <p:cNvPr id="14" name="文本框 13"/>
          <p:cNvSpPr txBox="1"/>
          <p:nvPr/>
        </p:nvSpPr>
        <p:spPr>
          <a:xfrm>
            <a:off x="1191260" y="5205730"/>
            <a:ext cx="3358515" cy="368300"/>
          </a:xfrm>
          <a:prstGeom prst="rect">
            <a:avLst/>
          </a:prstGeom>
          <a:noFill/>
        </p:spPr>
        <p:txBody>
          <a:bodyPr wrap="square" rtlCol="0" anchor="t">
            <a:spAutoFit/>
          </a:bodyPr>
          <a:p>
            <a:r>
              <a:rPr lang="zh-CN" altLang="en-US"/>
              <a:t>操作</a:t>
            </a:r>
            <a:r>
              <a:rPr lang="en-US" altLang="zh-CN"/>
              <a:t>csv</a:t>
            </a:r>
            <a:r>
              <a:rPr lang="zh-CN" altLang="en-US"/>
              <a:t>文件，过滤和统计数据</a:t>
            </a:r>
            <a:endParaRPr lang="zh-CN" altLang="en-US"/>
          </a:p>
        </p:txBody>
      </p:sp>
      <p:sp>
        <p:nvSpPr>
          <p:cNvPr id="15" name="文本框 14"/>
          <p:cNvSpPr txBox="1"/>
          <p:nvPr/>
        </p:nvSpPr>
        <p:spPr>
          <a:xfrm>
            <a:off x="6793230" y="5126990"/>
            <a:ext cx="3617595" cy="368300"/>
          </a:xfrm>
          <a:prstGeom prst="rect">
            <a:avLst/>
          </a:prstGeom>
          <a:noFill/>
        </p:spPr>
        <p:txBody>
          <a:bodyPr wrap="square" rtlCol="0" anchor="t">
            <a:spAutoFit/>
          </a:bodyPr>
          <a:p>
            <a:r>
              <a:rPr lang="zh-CN" altLang="en-US"/>
              <a:t>组织和生成可用于训练的矩阵数据</a:t>
            </a:r>
            <a:endParaRPr lang="zh-CN" altLang="en-US"/>
          </a:p>
        </p:txBody>
      </p:sp>
      <p:pic>
        <p:nvPicPr>
          <p:cNvPr id="3" name="图片 2"/>
          <p:cNvPicPr>
            <a:picLocks noChangeAspect="1"/>
          </p:cNvPicPr>
          <p:nvPr/>
        </p:nvPicPr>
        <p:blipFill>
          <a:blip r:embed="rId1"/>
          <a:stretch>
            <a:fillRect/>
          </a:stretch>
        </p:blipFill>
        <p:spPr>
          <a:xfrm>
            <a:off x="1114425" y="2936240"/>
            <a:ext cx="4733290" cy="986155"/>
          </a:xfrm>
          <a:prstGeom prst="rect">
            <a:avLst/>
          </a:prstGeom>
        </p:spPr>
      </p:pic>
      <p:pic>
        <p:nvPicPr>
          <p:cNvPr id="4" name="图片 3"/>
          <p:cNvPicPr>
            <a:picLocks noChangeAspect="1"/>
          </p:cNvPicPr>
          <p:nvPr/>
        </p:nvPicPr>
        <p:blipFill>
          <a:blip r:embed="rId2"/>
          <a:stretch>
            <a:fillRect/>
          </a:stretch>
        </p:blipFill>
        <p:spPr>
          <a:xfrm>
            <a:off x="7063105" y="2463165"/>
            <a:ext cx="3078480" cy="193294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3543</Words>
  <Application>WPS 演示</Application>
  <PresentationFormat>宽屏</PresentationFormat>
  <Paragraphs>852</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Calibri</vt:lpstr>
      <vt:lpstr>Times New Roman</vt:lpstr>
      <vt:lpstr>Wingdings</vt:lpstr>
      <vt:lpstr>Calibri Light</vt:lpstr>
      <vt:lpstr>DejaVu Sans</vt:lpstr>
      <vt:lpstr>微软雅黑</vt:lpstr>
      <vt:lpstr>方正黑体_GBK</vt:lpstr>
      <vt:lpstr>Arial Unicode MS</vt:lpstr>
      <vt:lpstr>Office 主题</vt:lpstr>
      <vt:lpstr>面向豆瓣电影推荐的数据分析</vt:lpstr>
      <vt:lpstr>目录</vt:lpstr>
      <vt:lpstr>项目背景</vt:lpstr>
      <vt:lpstr>总体思路</vt:lpstr>
      <vt:lpstr>数据爬取</vt:lpstr>
      <vt:lpstr>数据爬取</vt:lpstr>
      <vt:lpstr>数据爬取</vt:lpstr>
      <vt:lpstr>数据爬取</vt:lpstr>
      <vt:lpstr>数据清洗</vt:lpstr>
      <vt:lpstr>数据清洗</vt:lpstr>
      <vt:lpstr>数据清洗</vt:lpstr>
      <vt:lpstr>数据可视化</vt:lpstr>
      <vt:lpstr>数据可视化</vt:lpstr>
      <vt:lpstr>数据可视化</vt:lpstr>
      <vt:lpstr>数据可视化</vt:lpstr>
      <vt:lpstr>数据可视化</vt:lpstr>
      <vt:lpstr>神经网络模型</vt:lpstr>
      <vt:lpstr>神经网络模型</vt:lpstr>
      <vt:lpstr>神经网络模型</vt:lpstr>
      <vt:lpstr>训练和调试</vt:lpstr>
      <vt:lpstr>训练和调试</vt:lpstr>
      <vt:lpstr>效果展示</vt:lpstr>
      <vt:lpstr>效果展示</vt:lpstr>
      <vt:lpstr>效果展示</vt:lpstr>
      <vt:lpstr>效果展示</vt:lpstr>
      <vt:lpstr>效果展示</vt:lpstr>
      <vt:lpstr>效果展示</vt:lpstr>
      <vt:lpstr>总结和不足</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wps</dc:creator>
  <cp:lastModifiedBy>ziyangcheng</cp:lastModifiedBy>
  <cp:revision>417</cp:revision>
  <dcterms:created xsi:type="dcterms:W3CDTF">2019-04-19T11:56:03Z</dcterms:created>
  <dcterms:modified xsi:type="dcterms:W3CDTF">2019-04-19T11:56:03Z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2052-10.1.0.6758</vt:lpwstr>
  </property>
</Properties>
</file>